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6" r:id="rId4"/>
    <p:sldId id="277" r:id="rId5"/>
    <p:sldId id="258" r:id="rId6"/>
    <p:sldId id="259" r:id="rId7"/>
    <p:sldId id="260" r:id="rId8"/>
    <p:sldId id="261" r:id="rId9"/>
    <p:sldId id="273" r:id="rId10"/>
    <p:sldId id="274" r:id="rId11"/>
    <p:sldId id="262" r:id="rId12"/>
    <p:sldId id="263" r:id="rId13"/>
    <p:sldId id="264" r:id="rId14"/>
    <p:sldId id="265" r:id="rId15"/>
    <p:sldId id="266" r:id="rId16"/>
    <p:sldId id="267" r:id="rId17"/>
    <p:sldId id="268" r:id="rId18"/>
    <p:sldId id="269" r:id="rId19"/>
    <p:sldId id="270" r:id="rId20"/>
    <p:sldId id="275" r:id="rId21"/>
    <p:sldId id="278" r:id="rId22"/>
    <p:sldId id="279" r:id="rId23"/>
    <p:sldId id="280" r:id="rId24"/>
    <p:sldId id="27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2720" autoAdjust="0"/>
  </p:normalViewPr>
  <p:slideViewPr>
    <p:cSldViewPr>
      <p:cViewPr varScale="1">
        <p:scale>
          <a:sx n="96" d="100"/>
          <a:sy n="96" d="100"/>
        </p:scale>
        <p:origin x="-11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757D0-4D00-4953-B046-C6CC66A4E1A6}" type="datetimeFigureOut">
              <a:rPr lang="ru-RU" smtClean="0"/>
              <a:t>25.12.2018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6EDF0-F629-40B1-966F-5C762151E91E}" type="slidenum">
              <a:rPr lang="ru-RU" smtClean="0"/>
              <a:t>‹#›</a:t>
            </a:fld>
            <a:endParaRPr lang="ru-RU"/>
          </a:p>
        </p:txBody>
      </p:sp>
    </p:spTree>
    <p:extLst>
      <p:ext uri="{BB962C8B-B14F-4D97-AF65-F5344CB8AC3E}">
        <p14:creationId xmlns:p14="http://schemas.microsoft.com/office/powerpoint/2010/main" val="270075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D6EDF0-F629-40B1-966F-5C762151E91E}" type="slidenum">
              <a:rPr lang="ru-RU" smtClean="0"/>
              <a:t>8</a:t>
            </a:fld>
            <a:endParaRPr lang="ru-RU"/>
          </a:p>
        </p:txBody>
      </p:sp>
    </p:spTree>
    <p:extLst>
      <p:ext uri="{BB962C8B-B14F-4D97-AF65-F5344CB8AC3E}">
        <p14:creationId xmlns:p14="http://schemas.microsoft.com/office/powerpoint/2010/main" val="28406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060FF8-D89F-48E6-9479-F8F69A4D4038}" type="datetimeFigureOut">
              <a:rPr lang="ru-RU" smtClean="0"/>
              <a:t>25.12.2018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271313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060FF8-D89F-48E6-9479-F8F69A4D4038}" type="datetimeFigureOut">
              <a:rPr lang="ru-RU" smtClean="0"/>
              <a:t>25.12.2018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166245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060FF8-D89F-48E6-9479-F8F69A4D4038}" type="datetimeFigureOut">
              <a:rPr lang="ru-RU" smtClean="0"/>
              <a:t>25.12.2018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48600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060FF8-D89F-48E6-9479-F8F69A4D4038}" type="datetimeFigureOut">
              <a:rPr lang="ru-RU" smtClean="0"/>
              <a:t>25.12.2018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2893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060FF8-D89F-48E6-9479-F8F69A4D4038}" type="datetimeFigureOut">
              <a:rPr lang="ru-RU" smtClean="0"/>
              <a:t>25.12.2018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48501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060FF8-D89F-48E6-9479-F8F69A4D4038}" type="datetimeFigureOut">
              <a:rPr lang="ru-RU" smtClean="0"/>
              <a:t>25.12.2018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166287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060FF8-D89F-48E6-9479-F8F69A4D4038}" type="datetimeFigureOut">
              <a:rPr lang="ru-RU" smtClean="0"/>
              <a:t>25.12.2018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1386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060FF8-D89F-48E6-9479-F8F69A4D4038}" type="datetimeFigureOut">
              <a:rPr lang="ru-RU" smtClean="0"/>
              <a:t>25.12.2018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9915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060FF8-D89F-48E6-9479-F8F69A4D4038}" type="datetimeFigureOut">
              <a:rPr lang="ru-RU" smtClean="0"/>
              <a:t>25.12.2018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183117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060FF8-D89F-48E6-9479-F8F69A4D4038}" type="datetimeFigureOut">
              <a:rPr lang="ru-RU" smtClean="0"/>
              <a:t>25.12.2018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33578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060FF8-D89F-48E6-9479-F8F69A4D4038}" type="datetimeFigureOut">
              <a:rPr lang="ru-RU" smtClean="0"/>
              <a:t>25.12.2018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9D7C39-B8AD-4216-AFA2-0AA139E3BF80}" type="slidenum">
              <a:rPr lang="ru-RU" smtClean="0"/>
              <a:t>‹#›</a:t>
            </a:fld>
            <a:endParaRPr lang="ru-RU"/>
          </a:p>
        </p:txBody>
      </p:sp>
    </p:spTree>
    <p:extLst>
      <p:ext uri="{BB962C8B-B14F-4D97-AF65-F5344CB8AC3E}">
        <p14:creationId xmlns:p14="http://schemas.microsoft.com/office/powerpoint/2010/main" val="198623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60FF8-D89F-48E6-9479-F8F69A4D4038}" type="datetimeFigureOut">
              <a:rPr lang="ru-RU" smtClean="0"/>
              <a:t>25.12.2018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D7C39-B8AD-4216-AFA2-0AA139E3BF80}" type="slidenum">
              <a:rPr lang="ru-RU" smtClean="0"/>
              <a:t>‹#›</a:t>
            </a:fld>
            <a:endParaRPr lang="ru-RU"/>
          </a:p>
        </p:txBody>
      </p:sp>
    </p:spTree>
    <p:extLst>
      <p:ext uri="{BB962C8B-B14F-4D97-AF65-F5344CB8AC3E}">
        <p14:creationId xmlns:p14="http://schemas.microsoft.com/office/powerpoint/2010/main" val="229799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872207"/>
          </a:xfrm>
          <a:solidFill>
            <a:schemeClr val="bg1"/>
          </a:solidFill>
        </p:spPr>
        <p:txBody>
          <a:bodyPr/>
          <a:lstStyle/>
          <a:p>
            <a:r>
              <a:rPr lang="ru-RU" dirty="0" smtClean="0">
                <a:solidFill>
                  <a:srgbClr val="FF0000"/>
                </a:solidFill>
              </a:rPr>
              <a:t>Специфика решений задач второй части.</a:t>
            </a:r>
            <a:endParaRPr lang="ru-RU" dirty="0">
              <a:solidFill>
                <a:srgbClr val="FF0000"/>
              </a:solidFill>
            </a:endParaRPr>
          </a:p>
        </p:txBody>
      </p:sp>
      <p:sp>
        <p:nvSpPr>
          <p:cNvPr id="3" name="Подзаголовок 2"/>
          <p:cNvSpPr>
            <a:spLocks noGrp="1"/>
          </p:cNvSpPr>
          <p:nvPr>
            <p:ph type="subTitle" idx="1"/>
          </p:nvPr>
        </p:nvSpPr>
        <p:spPr>
          <a:xfrm>
            <a:off x="1371600" y="2204864"/>
            <a:ext cx="6400800" cy="2304256"/>
          </a:xfrm>
        </p:spPr>
        <p:txBody>
          <a:bodyPr>
            <a:normAutofit fontScale="92500" lnSpcReduction="20000"/>
          </a:bodyPr>
          <a:lstStyle/>
          <a:p>
            <a:r>
              <a:rPr lang="ru-RU" sz="3500" b="1" dirty="0" smtClean="0">
                <a:solidFill>
                  <a:schemeClr val="tx2"/>
                </a:solidFill>
                <a:latin typeface="Times New Roman" panose="02020603050405020304" pitchFamily="18" charset="0"/>
                <a:cs typeface="Times New Roman" panose="02020603050405020304" pitchFamily="18" charset="0"/>
              </a:rPr>
              <a:t>1. Общие </a:t>
            </a:r>
            <a:r>
              <a:rPr lang="ru-RU" sz="3500" b="1" dirty="0">
                <a:solidFill>
                  <a:schemeClr val="tx2"/>
                </a:solidFill>
                <a:latin typeface="Times New Roman" panose="02020603050405020304" pitchFamily="18" charset="0"/>
                <a:cs typeface="Times New Roman" panose="02020603050405020304" pitchFamily="18" charset="0"/>
              </a:rPr>
              <a:t>подходы к проверке и оценке выполнения заданий </a:t>
            </a:r>
          </a:p>
          <a:p>
            <a:r>
              <a:rPr lang="ru-RU" sz="3500" b="1" dirty="0">
                <a:solidFill>
                  <a:schemeClr val="tx2"/>
                </a:solidFill>
                <a:latin typeface="Times New Roman" panose="02020603050405020304" pitchFamily="18" charset="0"/>
                <a:cs typeface="Times New Roman" panose="02020603050405020304" pitchFamily="18" charset="0"/>
              </a:rPr>
              <a:t>с развернутым </a:t>
            </a:r>
            <a:r>
              <a:rPr lang="ru-RU" sz="3500" b="1" dirty="0" smtClean="0">
                <a:solidFill>
                  <a:schemeClr val="tx2"/>
                </a:solidFill>
                <a:latin typeface="Times New Roman" panose="02020603050405020304" pitchFamily="18" charset="0"/>
                <a:cs typeface="Times New Roman" panose="02020603050405020304" pitchFamily="18" charset="0"/>
              </a:rPr>
              <a:t>ответом.</a:t>
            </a:r>
          </a:p>
          <a:p>
            <a:r>
              <a:rPr lang="ru-RU" sz="3500" b="1" dirty="0" smtClean="0">
                <a:solidFill>
                  <a:schemeClr val="tx2"/>
                </a:solidFill>
                <a:latin typeface="Times New Roman" panose="02020603050405020304" pitchFamily="18" charset="0"/>
                <a:ea typeface="Calibri"/>
                <a:cs typeface="Times New Roman" panose="02020603050405020304" pitchFamily="18" charset="0"/>
              </a:rPr>
              <a:t>2. Критерии </a:t>
            </a:r>
            <a:r>
              <a:rPr lang="ru-RU" sz="3500" b="1" dirty="0">
                <a:solidFill>
                  <a:schemeClr val="tx2"/>
                </a:solidFill>
                <a:latin typeface="Times New Roman" panose="02020603050405020304" pitchFamily="18" charset="0"/>
                <a:ea typeface="Calibri"/>
                <a:cs typeface="Times New Roman" panose="02020603050405020304" pitchFamily="18" charset="0"/>
              </a:rPr>
              <a:t>оценивания </a:t>
            </a:r>
            <a:r>
              <a:rPr lang="ru-RU" sz="3500" b="1" dirty="0" smtClean="0">
                <a:solidFill>
                  <a:schemeClr val="tx2"/>
                </a:solidFill>
                <a:latin typeface="Times New Roman" panose="02020603050405020304" pitchFamily="18" charset="0"/>
                <a:ea typeface="Calibri"/>
                <a:cs typeface="Times New Roman" panose="02020603050405020304" pitchFamily="18" charset="0"/>
              </a:rPr>
              <a:t>задач модуля «Геометрия»; №24-26.</a:t>
            </a:r>
            <a:endParaRPr lang="ru-RU" sz="3500" b="1" dirty="0" smtClean="0">
              <a:solidFill>
                <a:schemeClr val="tx2"/>
              </a:solidFill>
              <a:latin typeface="Times New Roman" panose="02020603050405020304" pitchFamily="18" charset="0"/>
              <a:cs typeface="Times New Roman" panose="02020603050405020304" pitchFamily="18" charset="0"/>
            </a:endParaRPr>
          </a:p>
          <a:p>
            <a:endParaRPr lang="ru-RU" dirty="0">
              <a:solidFill>
                <a:schemeClr val="tx2"/>
              </a:solidFill>
            </a:endParaRPr>
          </a:p>
          <a:p>
            <a:endParaRPr lang="ru-RU" dirty="0"/>
          </a:p>
        </p:txBody>
      </p:sp>
    </p:spTree>
    <p:extLst>
      <p:ext uri="{BB962C8B-B14F-4D97-AF65-F5344CB8AC3E}">
        <p14:creationId xmlns:p14="http://schemas.microsoft.com/office/powerpoint/2010/main" val="140560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3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6" y="-315416"/>
            <a:ext cx="91440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extLst>
              <p:ext uri="{D42A27DB-BD31-4B8C-83A1-F6EECF244321}">
                <p14:modId xmlns:p14="http://schemas.microsoft.com/office/powerpoint/2010/main" val="1919137906"/>
              </p:ext>
            </p:extLst>
          </p:nvPr>
        </p:nvGraphicFramePr>
        <p:xfrm>
          <a:off x="395536" y="4725144"/>
          <a:ext cx="7776864" cy="987201"/>
        </p:xfrm>
        <a:graphic>
          <a:graphicData uri="http://schemas.openxmlformats.org/drawingml/2006/table">
            <a:tbl>
              <a:tblPr/>
              <a:tblGrid>
                <a:gridCol w="7776864"/>
              </a:tblGrid>
              <a:tr h="987201">
                <a:tc>
                  <a:txBody>
                    <a:bodyPr/>
                    <a:lstStyle/>
                    <a:p>
                      <a:r>
                        <a:rPr lang="ru-RU" sz="1800" b="1" i="1" kern="1200" dirty="0" smtClean="0">
                          <a:solidFill>
                            <a:schemeClr val="tx1"/>
                          </a:solidFill>
                          <a:effectLst/>
                          <a:latin typeface="+mn-lt"/>
                          <a:ea typeface="+mn-ea"/>
                          <a:cs typeface="+mn-cs"/>
                        </a:rPr>
                        <a:t>Комментарий</a:t>
                      </a:r>
                      <a:r>
                        <a:rPr lang="ru-RU" sz="1800" i="1" kern="1200" dirty="0" smtClean="0">
                          <a:solidFill>
                            <a:schemeClr val="tx1"/>
                          </a:solidFill>
                          <a:effectLst/>
                          <a:latin typeface="+mn-lt"/>
                          <a:ea typeface="+mn-ea"/>
                          <a:cs typeface="+mn-cs"/>
                        </a:rPr>
                        <a:t>.</a:t>
                      </a:r>
                      <a:r>
                        <a:rPr lang="ru-RU" sz="1800" kern="1200" dirty="0" smtClean="0">
                          <a:solidFill>
                            <a:schemeClr val="tx1"/>
                          </a:solidFill>
                          <a:effectLst/>
                          <a:latin typeface="+mn-lt"/>
                          <a:ea typeface="+mn-ea"/>
                          <a:cs typeface="+mn-cs"/>
                        </a:rPr>
                        <a:t> </a:t>
                      </a:r>
                    </a:p>
                    <a:p>
                      <a:r>
                        <a:rPr lang="ru-RU" sz="1800" kern="1200" dirty="0" smtClean="0">
                          <a:solidFill>
                            <a:schemeClr val="tx1"/>
                          </a:solidFill>
                          <a:effectLst/>
                          <a:latin typeface="+mn-lt"/>
                          <a:ea typeface="+mn-ea"/>
                          <a:cs typeface="+mn-cs"/>
                        </a:rPr>
                        <a:t>Задача выполнена верно, не смотря на изображение перпендикуляра </a:t>
                      </a:r>
                      <a:r>
                        <a:rPr lang="en-US" sz="1800" i="1" kern="1200" dirty="0" smtClean="0">
                          <a:solidFill>
                            <a:schemeClr val="tx1"/>
                          </a:solidFill>
                          <a:effectLst/>
                          <a:latin typeface="+mn-lt"/>
                          <a:ea typeface="+mn-ea"/>
                          <a:cs typeface="+mn-cs"/>
                        </a:rPr>
                        <a:t>AH</a:t>
                      </a:r>
                      <a:r>
                        <a:rPr lang="ru-RU" sz="1800" kern="1200" dirty="0" smtClean="0">
                          <a:solidFill>
                            <a:schemeClr val="tx1"/>
                          </a:solidFill>
                          <a:effectLst/>
                          <a:latin typeface="+mn-lt"/>
                          <a:ea typeface="+mn-ea"/>
                          <a:cs typeface="+mn-cs"/>
                        </a:rPr>
                        <a:t>.</a:t>
                      </a:r>
                    </a:p>
                    <a:p>
                      <a:r>
                        <a:rPr lang="ru-RU" sz="1800" b="1" kern="1200" dirty="0" smtClean="0">
                          <a:solidFill>
                            <a:schemeClr val="tx1"/>
                          </a:solidFill>
                          <a:effectLst/>
                          <a:latin typeface="+mn-lt"/>
                          <a:ea typeface="+mn-ea"/>
                          <a:cs typeface="+mn-cs"/>
                        </a:rPr>
                        <a:t>Оценка эксперта:</a:t>
                      </a:r>
                      <a:r>
                        <a:rPr lang="ru-RU" sz="1800" kern="1200" dirty="0" smtClean="0">
                          <a:solidFill>
                            <a:schemeClr val="tx1"/>
                          </a:solidFill>
                          <a:effectLst/>
                          <a:latin typeface="+mn-lt"/>
                          <a:ea typeface="+mn-ea"/>
                          <a:cs typeface="+mn-cs"/>
                        </a:rPr>
                        <a:t> 2</a:t>
                      </a:r>
                      <a:r>
                        <a:rPr lang="ru-RU" sz="1800" b="1" kern="1200" dirty="0" smtClean="0">
                          <a:solidFill>
                            <a:schemeClr val="tx1"/>
                          </a:solidFill>
                          <a:effectLst/>
                          <a:latin typeface="+mn-lt"/>
                          <a:ea typeface="+mn-ea"/>
                          <a:cs typeface="+mn-cs"/>
                        </a:rPr>
                        <a:t> балла.</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79816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01216543"/>
              </p:ext>
            </p:extLst>
          </p:nvPr>
        </p:nvGraphicFramePr>
        <p:xfrm>
          <a:off x="323528" y="116632"/>
          <a:ext cx="8208912" cy="822960"/>
        </p:xfrm>
        <a:graphic>
          <a:graphicData uri="http://schemas.openxmlformats.org/drawingml/2006/table">
            <a:tbl>
              <a:tblPr/>
              <a:tblGrid>
                <a:gridCol w="8208912"/>
              </a:tblGrid>
              <a:tr h="182880">
                <a:tc>
                  <a:txBody>
                    <a:bodyPr/>
                    <a:lstStyle/>
                    <a:p>
                      <a:pPr algn="ctr"/>
                      <a:r>
                        <a:rPr lang="ru-RU" sz="2400" dirty="0" smtClean="0">
                          <a:solidFill>
                            <a:srgbClr val="FF0000"/>
                          </a:solidFill>
                        </a:rPr>
                        <a:t>Критерии оценки выполнения </a:t>
                      </a:r>
                      <a:br>
                        <a:rPr lang="ru-RU" sz="2400" dirty="0" smtClean="0">
                          <a:solidFill>
                            <a:srgbClr val="FF0000"/>
                          </a:solidFill>
                        </a:rPr>
                      </a:br>
                      <a:r>
                        <a:rPr lang="ru-RU" sz="2400" dirty="0" smtClean="0">
                          <a:solidFill>
                            <a:srgbClr val="FF0000"/>
                          </a:solidFill>
                        </a:rPr>
                        <a:t>задания №25</a:t>
                      </a:r>
                      <a:endParaRPr lang="ru-RU" sz="2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870431216"/>
              </p:ext>
            </p:extLst>
          </p:nvPr>
        </p:nvGraphicFramePr>
        <p:xfrm>
          <a:off x="323528" y="1052736"/>
          <a:ext cx="8136904" cy="4732376"/>
        </p:xfrm>
        <a:graphic>
          <a:graphicData uri="http://schemas.openxmlformats.org/drawingml/2006/table">
            <a:tbl>
              <a:tblPr>
                <a:tableStyleId>{5C22544A-7EE6-4342-B048-85BDC9FD1C3A}</a:tableStyleId>
              </a:tblPr>
              <a:tblGrid>
                <a:gridCol w="870833"/>
                <a:gridCol w="7266071"/>
              </a:tblGrid>
              <a:tr h="892899">
                <a:tc>
                  <a:txBody>
                    <a:bodyPr/>
                    <a:lstStyle/>
                    <a:p>
                      <a:pPr algn="ctr">
                        <a:spcAft>
                          <a:spcPts val="0"/>
                        </a:spcAft>
                      </a:pPr>
                      <a:r>
                        <a:rPr lang="ru-RU" sz="2400" dirty="0">
                          <a:effectLst/>
                        </a:rPr>
                        <a:t>Баллы</a:t>
                      </a:r>
                      <a:endParaRPr lang="ru-RU" sz="2400" dirty="0">
                        <a:effectLst/>
                        <a:latin typeface="Times New Roman"/>
                        <a:ea typeface="Calibri"/>
                      </a:endParaRPr>
                    </a:p>
                  </a:txBody>
                  <a:tcPr marL="19050" marR="19050" marT="19050" marB="19050" anchor="ctr"/>
                </a:tc>
                <a:tc>
                  <a:txBody>
                    <a:bodyPr/>
                    <a:lstStyle/>
                    <a:p>
                      <a:pPr algn="ctr">
                        <a:spcAft>
                          <a:spcPts val="0"/>
                        </a:spcAft>
                      </a:pPr>
                      <a:r>
                        <a:rPr lang="ru-RU" sz="2400" dirty="0">
                          <a:effectLst/>
                        </a:rPr>
                        <a:t>Критерии оценки выполнения задания</a:t>
                      </a:r>
                      <a:endParaRPr lang="ru-RU" sz="2400" dirty="0">
                        <a:effectLst/>
                        <a:latin typeface="Times New Roman"/>
                        <a:ea typeface="Calibri"/>
                      </a:endParaRPr>
                    </a:p>
                  </a:txBody>
                  <a:tcPr marL="19050" marR="19050" marT="19050" marB="19050" anchor="ctr"/>
                </a:tc>
              </a:tr>
              <a:tr h="892899">
                <a:tc>
                  <a:txBody>
                    <a:bodyPr/>
                    <a:lstStyle/>
                    <a:p>
                      <a:pPr algn="ctr">
                        <a:spcAft>
                          <a:spcPts val="0"/>
                        </a:spcAft>
                      </a:pPr>
                      <a:r>
                        <a:rPr lang="en-US" sz="2400">
                          <a:effectLst/>
                        </a:rPr>
                        <a:t>2</a:t>
                      </a:r>
                      <a:endParaRPr lang="ru-RU" sz="2400">
                        <a:effectLst/>
                        <a:latin typeface="Times New Roman"/>
                        <a:ea typeface="Calibri"/>
                      </a:endParaRPr>
                    </a:p>
                  </a:txBody>
                  <a:tcPr marL="19050" marR="19050" marT="19050" marB="19050" anchor="ctr"/>
                </a:tc>
                <a:tc>
                  <a:txBody>
                    <a:bodyPr/>
                    <a:lstStyle/>
                    <a:p>
                      <a:pPr>
                        <a:spcAft>
                          <a:spcPts val="0"/>
                        </a:spcAft>
                      </a:pPr>
                      <a:r>
                        <a:rPr lang="ru-RU" sz="2400" dirty="0" smtClean="0">
                          <a:effectLst/>
                        </a:rPr>
                        <a:t>Доказательство </a:t>
                      </a:r>
                      <a:r>
                        <a:rPr lang="ru-RU" sz="2400" dirty="0">
                          <a:effectLst/>
                        </a:rPr>
                        <a:t>верное, все шаги обоснованы</a:t>
                      </a:r>
                      <a:endParaRPr lang="ru-RU" sz="2400" dirty="0">
                        <a:effectLst/>
                        <a:latin typeface="Times New Roman"/>
                        <a:ea typeface="Calibri"/>
                      </a:endParaRPr>
                    </a:p>
                  </a:txBody>
                  <a:tcPr marL="19050" marR="19050" marT="19050" marB="19050"/>
                </a:tc>
              </a:tr>
              <a:tr h="892899">
                <a:tc>
                  <a:txBody>
                    <a:bodyPr/>
                    <a:lstStyle/>
                    <a:p>
                      <a:pPr algn="ctr">
                        <a:spcAft>
                          <a:spcPts val="0"/>
                        </a:spcAft>
                      </a:pPr>
                      <a:r>
                        <a:rPr lang="en-US" sz="2400">
                          <a:effectLst/>
                        </a:rPr>
                        <a:t>1</a:t>
                      </a:r>
                      <a:endParaRPr lang="ru-RU" sz="2400">
                        <a:effectLst/>
                        <a:latin typeface="Times New Roman"/>
                        <a:ea typeface="Calibri"/>
                      </a:endParaRPr>
                    </a:p>
                  </a:txBody>
                  <a:tcPr marL="19050" marR="19050" marT="19050" marB="19050" anchor="ctr"/>
                </a:tc>
                <a:tc>
                  <a:txBody>
                    <a:bodyPr/>
                    <a:lstStyle/>
                    <a:p>
                      <a:pPr>
                        <a:spcAft>
                          <a:spcPts val="0"/>
                        </a:spcAft>
                      </a:pPr>
                      <a:r>
                        <a:rPr lang="ru-RU" sz="2400" dirty="0" smtClean="0">
                          <a:effectLst/>
                        </a:rPr>
                        <a:t>Доказательство </a:t>
                      </a:r>
                      <a:r>
                        <a:rPr lang="ru-RU" sz="2400" dirty="0">
                          <a:effectLst/>
                        </a:rPr>
                        <a:t>в целом верное, но содержит неточности</a:t>
                      </a:r>
                      <a:endParaRPr lang="ru-RU" sz="2400" dirty="0">
                        <a:effectLst/>
                        <a:latin typeface="Times New Roman"/>
                        <a:ea typeface="Calibri"/>
                      </a:endParaRPr>
                    </a:p>
                  </a:txBody>
                  <a:tcPr marL="19050" marR="19050" marT="19050" marB="19050"/>
                </a:tc>
              </a:tr>
              <a:tr h="892899">
                <a:tc>
                  <a:txBody>
                    <a:bodyPr/>
                    <a:lstStyle/>
                    <a:p>
                      <a:pPr algn="ctr">
                        <a:spcAft>
                          <a:spcPts val="0"/>
                        </a:spcAft>
                      </a:pPr>
                      <a:r>
                        <a:rPr lang="ru-RU" sz="2400">
                          <a:effectLst/>
                        </a:rPr>
                        <a:t>0</a:t>
                      </a:r>
                      <a:endParaRPr lang="ru-RU" sz="2400">
                        <a:effectLst/>
                        <a:latin typeface="Times New Roman"/>
                        <a:ea typeface="Calibri"/>
                      </a:endParaRPr>
                    </a:p>
                  </a:txBody>
                  <a:tcPr marL="19050" marR="19050" marT="19050" marB="19050" anchor="ctr"/>
                </a:tc>
                <a:tc>
                  <a:txBody>
                    <a:bodyPr/>
                    <a:lstStyle/>
                    <a:p>
                      <a:pPr>
                        <a:spcBef>
                          <a:spcPts val="120"/>
                        </a:spcBef>
                        <a:spcAft>
                          <a:spcPts val="120"/>
                        </a:spcAft>
                      </a:pPr>
                      <a:endParaRPr lang="ru-RU" sz="2400" dirty="0" smtClean="0">
                        <a:effectLst/>
                      </a:endParaRPr>
                    </a:p>
                    <a:p>
                      <a:pPr>
                        <a:spcBef>
                          <a:spcPts val="120"/>
                        </a:spcBef>
                        <a:spcAft>
                          <a:spcPts val="120"/>
                        </a:spcAft>
                      </a:pPr>
                      <a:r>
                        <a:rPr lang="ru-RU" sz="2400" dirty="0" smtClean="0">
                          <a:effectLst/>
                        </a:rPr>
                        <a:t>Другие </a:t>
                      </a:r>
                      <a:r>
                        <a:rPr lang="ru-RU" sz="2400" dirty="0">
                          <a:effectLst/>
                        </a:rPr>
                        <a:t>случаи, не соответствующие указанным критериям</a:t>
                      </a:r>
                      <a:endParaRPr lang="ru-RU" sz="2400" dirty="0">
                        <a:effectLst/>
                        <a:latin typeface="Times New Roman"/>
                        <a:ea typeface="Calibri"/>
                      </a:endParaRPr>
                    </a:p>
                  </a:txBody>
                  <a:tcPr marL="19050" marR="19050" marT="19050" marB="19050"/>
                </a:tc>
              </a:tr>
              <a:tr h="892899">
                <a:tc>
                  <a:txBody>
                    <a:bodyPr/>
                    <a:lstStyle/>
                    <a:p>
                      <a:pPr algn="ctr">
                        <a:spcAft>
                          <a:spcPts val="0"/>
                        </a:spcAft>
                      </a:pPr>
                      <a:r>
                        <a:rPr lang="en-US" sz="2400">
                          <a:effectLst/>
                        </a:rPr>
                        <a:t>2</a:t>
                      </a:r>
                      <a:endParaRPr lang="ru-RU" sz="2400">
                        <a:effectLst/>
                        <a:latin typeface="Times New Roman"/>
                        <a:ea typeface="Calibri"/>
                      </a:endParaRPr>
                    </a:p>
                  </a:txBody>
                  <a:tcPr marL="19050" marR="19050" marT="19050" marB="19050" anchor="ctr"/>
                </a:tc>
                <a:tc>
                  <a:txBody>
                    <a:bodyPr/>
                    <a:lstStyle/>
                    <a:p>
                      <a:pPr>
                        <a:spcBef>
                          <a:spcPts val="120"/>
                        </a:spcBef>
                        <a:spcAft>
                          <a:spcPts val="120"/>
                        </a:spcAft>
                      </a:pPr>
                      <a:endParaRPr lang="ru-RU" sz="2400" dirty="0" smtClean="0">
                        <a:effectLst/>
                      </a:endParaRPr>
                    </a:p>
                    <a:p>
                      <a:pPr>
                        <a:spcBef>
                          <a:spcPts val="120"/>
                        </a:spcBef>
                        <a:spcAft>
                          <a:spcPts val="120"/>
                        </a:spcAft>
                      </a:pPr>
                      <a:r>
                        <a:rPr lang="ru-RU" sz="2400" dirty="0" smtClean="0">
                          <a:effectLst/>
                        </a:rPr>
                        <a:t>Максимальный </a:t>
                      </a:r>
                      <a:r>
                        <a:rPr lang="ru-RU" sz="2400" dirty="0">
                          <a:effectLst/>
                        </a:rPr>
                        <a:t>балл</a:t>
                      </a:r>
                      <a:endParaRPr lang="ru-RU" sz="2400" dirty="0">
                        <a:effectLst/>
                        <a:latin typeface="Times New Roman"/>
                        <a:ea typeface="Calibri"/>
                      </a:endParaRPr>
                    </a:p>
                  </a:txBody>
                  <a:tcPr marL="19050" marR="19050" marT="19050" marB="19050"/>
                </a:tc>
              </a:tr>
            </a:tbl>
          </a:graphicData>
        </a:graphic>
      </p:graphicFrame>
    </p:spTree>
    <p:extLst>
      <p:ext uri="{BB962C8B-B14F-4D97-AF65-F5344CB8AC3E}">
        <p14:creationId xmlns:p14="http://schemas.microsoft.com/office/powerpoint/2010/main" val="324230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496944" cy="1200329"/>
          </a:xfrm>
          <a:prstGeom prst="rect">
            <a:avLst/>
          </a:prstGeom>
        </p:spPr>
        <p:txBody>
          <a:bodyPr wrap="square">
            <a:spAutoFit/>
          </a:bodyPr>
          <a:lstStyle/>
          <a:p>
            <a:r>
              <a:rPr lang="ru-RU" dirty="0"/>
              <a:t>Две окружности с центрами </a:t>
            </a:r>
            <a:r>
              <a:rPr lang="en-US" i="1" dirty="0"/>
              <a:t>E </a:t>
            </a:r>
            <a:r>
              <a:rPr lang="ru-RU" dirty="0"/>
              <a:t>и </a:t>
            </a:r>
            <a:r>
              <a:rPr lang="en-US" i="1" dirty="0"/>
              <a:t>F</a:t>
            </a:r>
            <a:r>
              <a:rPr lang="ru-RU" dirty="0"/>
              <a:t> пересекаются в точках </a:t>
            </a:r>
            <a:r>
              <a:rPr lang="en-US" i="1" dirty="0"/>
              <a:t>C</a:t>
            </a:r>
            <a:r>
              <a:rPr lang="ru-RU" dirty="0"/>
              <a:t> и </a:t>
            </a:r>
            <a:r>
              <a:rPr lang="en-US" i="1" dirty="0"/>
              <a:t>D</a:t>
            </a:r>
            <a:r>
              <a:rPr lang="ru-RU" dirty="0"/>
              <a:t>, центры </a:t>
            </a:r>
            <a:r>
              <a:rPr lang="en-US" i="1" dirty="0"/>
              <a:t>E</a:t>
            </a:r>
            <a:r>
              <a:rPr lang="ru-RU" dirty="0"/>
              <a:t> и </a:t>
            </a:r>
            <a:r>
              <a:rPr lang="en-US" i="1" dirty="0"/>
              <a:t>F </a:t>
            </a:r>
            <a:r>
              <a:rPr lang="ru-RU" dirty="0"/>
              <a:t>лежат по одну сторону относительно прямой </a:t>
            </a:r>
            <a:r>
              <a:rPr lang="en-US" i="1" dirty="0"/>
              <a:t>CD</a:t>
            </a:r>
            <a:r>
              <a:rPr lang="ru-RU" dirty="0"/>
              <a:t>. Докажите, что прямая </a:t>
            </a:r>
            <a:r>
              <a:rPr lang="en-US" i="1" dirty="0"/>
              <a:t>CD</a:t>
            </a:r>
            <a:r>
              <a:rPr lang="en-US" dirty="0"/>
              <a:t> </a:t>
            </a:r>
            <a:r>
              <a:rPr lang="ru-RU" dirty="0"/>
              <a:t>перпендикулярна прямой </a:t>
            </a:r>
            <a:r>
              <a:rPr lang="en-US" i="1" dirty="0"/>
              <a:t>EF</a:t>
            </a:r>
            <a:r>
              <a:rPr lang="en-US" dirty="0" smtClean="0"/>
              <a:t>.</a:t>
            </a:r>
            <a:endParaRPr lang="ru-RU" dirty="0" smtClean="0"/>
          </a:p>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5"/>
            <a:ext cx="8064895" cy="50405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950303410"/>
              </p:ext>
            </p:extLst>
          </p:nvPr>
        </p:nvGraphicFramePr>
        <p:xfrm>
          <a:off x="323528" y="5877271"/>
          <a:ext cx="7260344" cy="914400"/>
        </p:xfrm>
        <a:graphic>
          <a:graphicData uri="http://schemas.openxmlformats.org/drawingml/2006/table">
            <a:tbl>
              <a:tblPr/>
              <a:tblGrid>
                <a:gridCol w="7260344"/>
              </a:tblGrid>
              <a:tr h="792089">
                <a:tc>
                  <a:txBody>
                    <a:bodyPr/>
                    <a:lstStyle/>
                    <a:p>
                      <a:r>
                        <a:rPr lang="ru-RU" sz="1800" kern="1200" dirty="0" smtClean="0">
                          <a:solidFill>
                            <a:schemeClr val="tx1"/>
                          </a:solidFill>
                          <a:effectLst/>
                          <a:latin typeface="+mn-lt"/>
                          <a:ea typeface="+mn-ea"/>
                          <a:cs typeface="+mn-cs"/>
                        </a:rPr>
                        <a:t>Не доказано, что точка </a:t>
                      </a:r>
                      <a:r>
                        <a:rPr lang="en-US" sz="1800" i="1" kern="1200" dirty="0" smtClean="0">
                          <a:solidFill>
                            <a:schemeClr val="tx1"/>
                          </a:solidFill>
                          <a:effectLst/>
                          <a:latin typeface="+mn-lt"/>
                          <a:ea typeface="+mn-ea"/>
                          <a:cs typeface="+mn-cs"/>
                        </a:rPr>
                        <a:t>F</a:t>
                      </a:r>
                      <a:r>
                        <a:rPr lang="ru-RU" sz="1800" kern="1200" dirty="0" smtClean="0">
                          <a:solidFill>
                            <a:schemeClr val="tx1"/>
                          </a:solidFill>
                          <a:effectLst/>
                          <a:latin typeface="+mn-lt"/>
                          <a:ea typeface="+mn-ea"/>
                          <a:cs typeface="+mn-cs"/>
                        </a:rPr>
                        <a:t> лежит на высоте </a:t>
                      </a:r>
                      <a:r>
                        <a:rPr lang="en-US" sz="1800" i="1" kern="1200" dirty="0" smtClean="0">
                          <a:solidFill>
                            <a:schemeClr val="tx1"/>
                          </a:solidFill>
                          <a:effectLst/>
                          <a:latin typeface="+mn-lt"/>
                          <a:ea typeface="+mn-ea"/>
                          <a:cs typeface="+mn-cs"/>
                        </a:rPr>
                        <a:t>EK</a:t>
                      </a:r>
                      <a:r>
                        <a:rPr lang="ru-RU" sz="1800" kern="1200" dirty="0" smtClean="0">
                          <a:solidFill>
                            <a:schemeClr val="tx1"/>
                          </a:solidFill>
                          <a:effectLst/>
                          <a:latin typeface="+mn-lt"/>
                          <a:ea typeface="+mn-ea"/>
                          <a:cs typeface="+mn-cs"/>
                        </a:rPr>
                        <a:t>.</a:t>
                      </a:r>
                    </a:p>
                    <a:p>
                      <a:r>
                        <a:rPr lang="ru-RU" sz="1800" b="1" kern="1200" dirty="0" smtClean="0">
                          <a:solidFill>
                            <a:schemeClr val="tx1"/>
                          </a:solidFill>
                          <a:effectLst/>
                          <a:latin typeface="+mn-lt"/>
                          <a:ea typeface="+mn-ea"/>
                          <a:cs typeface="+mn-cs"/>
                        </a:rPr>
                        <a:t>Оценка эксперта:</a:t>
                      </a:r>
                      <a:r>
                        <a:rPr lang="ru-RU" sz="1800" kern="1200" dirty="0" smtClean="0">
                          <a:solidFill>
                            <a:schemeClr val="tx1"/>
                          </a:solidFill>
                          <a:effectLst/>
                          <a:latin typeface="+mn-lt"/>
                          <a:ea typeface="+mn-ea"/>
                          <a:cs typeface="+mn-cs"/>
                        </a:rPr>
                        <a:t> 0</a:t>
                      </a:r>
                      <a:r>
                        <a:rPr lang="ru-RU" sz="1800" b="1" kern="1200" dirty="0" smtClean="0">
                          <a:solidFill>
                            <a:schemeClr val="tx1"/>
                          </a:solidFill>
                          <a:effectLst/>
                          <a:latin typeface="+mn-lt"/>
                          <a:ea typeface="+mn-ea"/>
                          <a:cs typeface="+mn-cs"/>
                        </a:rPr>
                        <a:t> баллов.</a:t>
                      </a:r>
                      <a:endParaRPr lang="ru-RU" sz="1800" kern="1200" dirty="0" smtClean="0">
                        <a:solidFill>
                          <a:schemeClr val="tx1"/>
                        </a:solidFill>
                        <a:effectLst/>
                        <a:latin typeface="+mn-lt"/>
                        <a:ea typeface="+mn-ea"/>
                        <a:cs typeface="+mn-cs"/>
                      </a:endParaRPr>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04167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33"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7632848"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27703426"/>
              </p:ext>
            </p:extLst>
          </p:nvPr>
        </p:nvGraphicFramePr>
        <p:xfrm>
          <a:off x="634466" y="5852120"/>
          <a:ext cx="7443019" cy="914400"/>
        </p:xfrm>
        <a:graphic>
          <a:graphicData uri="http://schemas.openxmlformats.org/drawingml/2006/table">
            <a:tbl>
              <a:tblPr/>
              <a:tblGrid>
                <a:gridCol w="7443019"/>
              </a:tblGrid>
              <a:tr h="864096">
                <a:tc>
                  <a:txBody>
                    <a:bodyPr/>
                    <a:lstStyle/>
                    <a:p>
                      <a:r>
                        <a:rPr lang="ru-RU" sz="1800" kern="1200" dirty="0" smtClean="0">
                          <a:solidFill>
                            <a:schemeClr val="tx1"/>
                          </a:solidFill>
                          <a:effectLst/>
                          <a:latin typeface="+mn-lt"/>
                          <a:ea typeface="+mn-ea"/>
                          <a:cs typeface="+mn-cs"/>
                        </a:rPr>
                        <a:t>Неточность в обосновании (см. пункт 5)</a:t>
                      </a:r>
                    </a:p>
                    <a:p>
                      <a:r>
                        <a:rPr lang="ru-RU" sz="1800" b="1" kern="1200" dirty="0" smtClean="0">
                          <a:solidFill>
                            <a:schemeClr val="tx1"/>
                          </a:solidFill>
                          <a:effectLst/>
                          <a:latin typeface="+mn-lt"/>
                          <a:ea typeface="+mn-ea"/>
                          <a:cs typeface="+mn-cs"/>
                        </a:rPr>
                        <a:t>Оценка эксперта:</a:t>
                      </a:r>
                      <a:r>
                        <a:rPr lang="ru-RU" sz="1800" kern="1200" dirty="0" smtClean="0">
                          <a:solidFill>
                            <a:schemeClr val="tx1"/>
                          </a:solidFill>
                          <a:effectLst/>
                          <a:latin typeface="+mn-lt"/>
                          <a:ea typeface="+mn-ea"/>
                          <a:cs typeface="+mn-cs"/>
                        </a:rPr>
                        <a:t> 1</a:t>
                      </a:r>
                      <a:r>
                        <a:rPr lang="ru-RU" sz="1800" b="1" kern="1200" dirty="0" smtClean="0">
                          <a:solidFill>
                            <a:schemeClr val="tx1"/>
                          </a:solidFill>
                          <a:effectLst/>
                          <a:latin typeface="+mn-lt"/>
                          <a:ea typeface="+mn-ea"/>
                          <a:cs typeface="+mn-cs"/>
                        </a:rPr>
                        <a:t> балл.</a:t>
                      </a:r>
                      <a:endParaRPr lang="ru-RU" sz="1800" kern="1200" dirty="0" smtClean="0">
                        <a:solidFill>
                          <a:schemeClr val="tx1"/>
                        </a:solidFill>
                        <a:effectLst/>
                        <a:latin typeface="+mn-lt"/>
                        <a:ea typeface="+mn-ea"/>
                        <a:cs typeface="+mn-cs"/>
                      </a:endParaRPr>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87034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22652804"/>
              </p:ext>
            </p:extLst>
          </p:nvPr>
        </p:nvGraphicFramePr>
        <p:xfrm>
          <a:off x="353961" y="245806"/>
          <a:ext cx="8514736" cy="365760"/>
        </p:xfrm>
        <a:graphic>
          <a:graphicData uri="http://schemas.openxmlformats.org/drawingml/2006/table">
            <a:tbl>
              <a:tblPr/>
              <a:tblGrid>
                <a:gridCol w="8514736"/>
              </a:tblGrid>
              <a:tr h="285136">
                <a:tc>
                  <a:txBody>
                    <a:bodyPr/>
                    <a:lstStyle/>
                    <a:p>
                      <a:r>
                        <a:rPr lang="ru-RU" dirty="0" smtClean="0"/>
                        <a:t>Оценим решение задачи 25 самостоятельно:</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3074" name="Рисунок 31"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78497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72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2300234"/>
            <a:ext cx="7848872" cy="2928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3374306775"/>
              </p:ext>
            </p:extLst>
          </p:nvPr>
        </p:nvGraphicFramePr>
        <p:xfrm>
          <a:off x="648929" y="351305"/>
          <a:ext cx="8003458" cy="1493520"/>
        </p:xfrm>
        <a:graphic>
          <a:graphicData uri="http://schemas.openxmlformats.org/drawingml/2006/table">
            <a:tbl>
              <a:tblPr/>
              <a:tblGrid>
                <a:gridCol w="8003458"/>
              </a:tblGrid>
              <a:tr h="1225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solidFill>
                            <a:srgbClr val="FF0000"/>
                          </a:solidFill>
                          <a:latin typeface="Times New Roman" panose="02020603050405020304" pitchFamily="18" charset="0"/>
                          <a:cs typeface="Times New Roman" panose="02020603050405020304" pitchFamily="18" charset="0"/>
                        </a:rPr>
                        <a:t>Критерии оценки выполнения </a:t>
                      </a:r>
                      <a:br>
                        <a:rPr lang="ru-RU" sz="2800" dirty="0" smtClean="0">
                          <a:solidFill>
                            <a:srgbClr val="FF0000"/>
                          </a:solidFill>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задания №26</a:t>
                      </a:r>
                      <a:r>
                        <a:rPr lang="ru-RU" sz="3200" dirty="0" smtClean="0">
                          <a:solidFill>
                            <a:srgbClr val="FF0000"/>
                          </a:solidFill>
                          <a:latin typeface="Times New Roman" panose="02020603050405020304" pitchFamily="18" charset="0"/>
                          <a:cs typeface="Times New Roman" panose="02020603050405020304" pitchFamily="18" charset="0"/>
                        </a:rPr>
                        <a:t>.</a:t>
                      </a:r>
                      <a:endParaRPr lang="ru-RU" sz="3200" dirty="0" smtClean="0">
                        <a:latin typeface="Times New Roman" panose="02020603050405020304" pitchFamily="18" charset="0"/>
                        <a:cs typeface="Times New Roman" panose="02020603050405020304" pitchFamily="18" charset="0"/>
                      </a:endParaRPr>
                    </a:p>
                    <a:p>
                      <a:endParaRPr lang="ru-RU" sz="32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65922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60647"/>
            <a:ext cx="7056784" cy="64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14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8136000" cy="44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3620970696"/>
              </p:ext>
            </p:extLst>
          </p:nvPr>
        </p:nvGraphicFramePr>
        <p:xfrm>
          <a:off x="580579" y="116632"/>
          <a:ext cx="8126858" cy="720080"/>
        </p:xfrm>
        <a:graphic>
          <a:graphicData uri="http://schemas.openxmlformats.org/drawingml/2006/table">
            <a:tbl>
              <a:tblPr/>
              <a:tblGrid>
                <a:gridCol w="8126858"/>
              </a:tblGrid>
              <a:tr h="720080">
                <a:tc>
                  <a:txBody>
                    <a:bodyPr/>
                    <a:lstStyle/>
                    <a:p>
                      <a:r>
                        <a:rPr lang="ru-RU" dirty="0" smtClean="0"/>
                        <a:t>Разберем пошагово</a:t>
                      </a:r>
                      <a:r>
                        <a:rPr lang="ru-RU" baseline="0" dirty="0" smtClean="0"/>
                        <a:t> решение 26 задачи.</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381142783"/>
              </p:ext>
            </p:extLst>
          </p:nvPr>
        </p:nvGraphicFramePr>
        <p:xfrm>
          <a:off x="683569" y="5589142"/>
          <a:ext cx="8193304" cy="1188720"/>
        </p:xfrm>
        <a:graphic>
          <a:graphicData uri="http://schemas.openxmlformats.org/drawingml/2006/table">
            <a:tbl>
              <a:tblPr/>
              <a:tblGrid>
                <a:gridCol w="8193304"/>
              </a:tblGrid>
              <a:tr h="1089060">
                <a:tc>
                  <a:txBody>
                    <a:bodyPr/>
                    <a:lstStyle/>
                    <a:p>
                      <a:r>
                        <a:rPr lang="ru-RU" dirty="0" smtClean="0">
                          <a:solidFill>
                            <a:srgbClr val="FF0000"/>
                          </a:solidFill>
                        </a:rPr>
                        <a:t>Важно</a:t>
                      </a:r>
                      <a:r>
                        <a:rPr lang="ru-RU" baseline="0" dirty="0" smtClean="0">
                          <a:solidFill>
                            <a:srgbClr val="FF0000"/>
                          </a:solidFill>
                        </a:rPr>
                        <a:t> уметь анализировать и находить не только ошибки учащегося, недочеты, описки, то есть критически подходить к рассмотрению решения задачи, но и очень важно видеть положительные моменты:  логичность, четкость, обоснованность суждений. </a:t>
                      </a:r>
                      <a:endParaRPr lang="ru-RU" dirty="0">
                        <a:solidFill>
                          <a:srgbClr val="FF0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7539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815307497"/>
              </p:ext>
            </p:extLst>
          </p:nvPr>
        </p:nvGraphicFramePr>
        <p:xfrm>
          <a:off x="390418" y="246580"/>
          <a:ext cx="7921375" cy="4480560"/>
        </p:xfrm>
        <a:graphic>
          <a:graphicData uri="http://schemas.openxmlformats.org/drawingml/2006/table">
            <a:tbl>
              <a:tblPr/>
              <a:tblGrid>
                <a:gridCol w="7921375"/>
              </a:tblGrid>
              <a:tr h="4406556">
                <a:tc>
                  <a:txBody>
                    <a:bodyPr/>
                    <a:lstStyle/>
                    <a:p>
                      <a:pPr algn="ctr"/>
                      <a:r>
                        <a:rPr lang="ru-RU" dirty="0" smtClean="0">
                          <a:solidFill>
                            <a:srgbClr val="FF0000"/>
                          </a:solidFill>
                        </a:rPr>
                        <a:t>Положительные:</a:t>
                      </a:r>
                    </a:p>
                    <a:p>
                      <a:r>
                        <a:rPr lang="ru-RU" dirty="0" smtClean="0"/>
                        <a:t>- выполнен</a:t>
                      </a:r>
                      <a:r>
                        <a:rPr lang="ru-RU" baseline="0" dirty="0" smtClean="0"/>
                        <a:t> переход к </a:t>
                      </a:r>
                      <a:r>
                        <a:rPr lang="ru-RU" dirty="0" smtClean="0"/>
                        <a:t> математической</a:t>
                      </a:r>
                      <a:r>
                        <a:rPr lang="ru-RU" baseline="0" dirty="0" smtClean="0"/>
                        <a:t> модели задачи;</a:t>
                      </a:r>
                      <a:endParaRPr lang="ru-RU" dirty="0" smtClean="0"/>
                    </a:p>
                    <a:p>
                      <a:pPr marL="0" indent="0">
                        <a:buFontTx/>
                        <a:buNone/>
                      </a:pPr>
                      <a:r>
                        <a:rPr lang="ru-RU" baseline="0" dirty="0" smtClean="0"/>
                        <a:t>- верно составлен чертеж по условию задачи;</a:t>
                      </a:r>
                    </a:p>
                    <a:p>
                      <a:pPr marL="0" indent="0">
                        <a:buFontTx/>
                        <a:buNone/>
                      </a:pPr>
                      <a:r>
                        <a:rPr lang="ru-RU" baseline="0" dirty="0" smtClean="0"/>
                        <a:t>- соблюдается структура оформления решения геометрической задачи (чертеж, запись дано, найти, решение, до конца решение задачи не доведено, поэтому отсутствует ответ к задаче);</a:t>
                      </a:r>
                    </a:p>
                    <a:p>
                      <a:pPr marL="0" indent="0">
                        <a:buFontTx/>
                        <a:buNone/>
                      </a:pPr>
                      <a:r>
                        <a:rPr lang="ru-RU" baseline="0" dirty="0" smtClean="0"/>
                        <a:t>- использование свойства биссектрисы угла треугольника ( о том, что биссектриса треугольника делит противоположную сторону на отрезки, пропорциональные прилежащим сторонам треугольника);</a:t>
                      </a:r>
                    </a:p>
                    <a:p>
                      <a:pPr marL="0" indent="0">
                        <a:buFontTx/>
                        <a:buNone/>
                      </a:pPr>
                      <a:r>
                        <a:rPr lang="ru-RU" baseline="0" dirty="0" smtClean="0"/>
                        <a:t>- умение выражать длину одного и того же отрезка через различные переменные;</a:t>
                      </a:r>
                    </a:p>
                    <a:p>
                      <a:pPr marL="0" indent="0">
                        <a:buFontTx/>
                        <a:buNone/>
                      </a:pPr>
                      <a:r>
                        <a:rPr lang="ru-RU" baseline="0" dirty="0" smtClean="0"/>
                        <a:t>- умение находить взаимосвязь между переменными величинами задачи;</a:t>
                      </a:r>
                    </a:p>
                    <a:p>
                      <a:pPr marL="0" indent="0">
                        <a:buFontTx/>
                        <a:buNone/>
                      </a:pPr>
                      <a:r>
                        <a:rPr lang="ru-RU" baseline="0" dirty="0" smtClean="0"/>
                        <a:t>- знание формулы для нахождения радиуса описанной около треугольника окружности; </a:t>
                      </a:r>
                    </a:p>
                    <a:p>
                      <a:pPr marL="0" indent="0">
                        <a:buFontTx/>
                        <a:buNone/>
                      </a:pPr>
                      <a:r>
                        <a:rPr lang="ru-RU" baseline="0" dirty="0" smtClean="0"/>
                        <a:t>- умение переводить обыкновенную дробь в десятичную.</a:t>
                      </a:r>
                      <a:endParaRPr lang="ru-RU" baseline="0" dirty="0"/>
                    </a:p>
                    <a:p>
                      <a:pPr marL="0" indent="0" algn="ctr">
                        <a:buFontTx/>
                        <a:buNone/>
                      </a:pPr>
                      <a:r>
                        <a:rPr lang="ru-RU" baseline="0" dirty="0"/>
                        <a:t> </a:t>
                      </a:r>
                      <a:r>
                        <a:rPr lang="ru-RU" baseline="0" dirty="0" smtClean="0"/>
                        <a:t>       </a:t>
                      </a:r>
                      <a:r>
                        <a:rPr lang="ru-RU" baseline="0" dirty="0" smtClean="0">
                          <a:solidFill>
                            <a:srgbClr val="FF0000"/>
                          </a:solidFill>
                        </a:rPr>
                        <a:t>Отрицательные:</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289351384"/>
              </p:ext>
            </p:extLst>
          </p:nvPr>
        </p:nvGraphicFramePr>
        <p:xfrm>
          <a:off x="395536" y="4797151"/>
          <a:ext cx="7784560" cy="5852160"/>
        </p:xfrm>
        <a:graphic>
          <a:graphicData uri="http://schemas.openxmlformats.org/drawingml/2006/table">
            <a:tbl>
              <a:tblPr/>
              <a:tblGrid>
                <a:gridCol w="7784560"/>
              </a:tblGrid>
              <a:tr h="5708144">
                <a:tc>
                  <a:txBody>
                    <a:bodyPr/>
                    <a:lstStyle/>
                    <a:p>
                      <a:r>
                        <a:rPr lang="ru-RU" dirty="0" smtClean="0">
                          <a:solidFill>
                            <a:srgbClr val="FF0000"/>
                          </a:solidFill>
                        </a:rPr>
                        <a:t>Решение незаконченное: </a:t>
                      </a:r>
                      <a:r>
                        <a:rPr lang="ru-RU" dirty="0" smtClean="0"/>
                        <a:t>формула для нахождения радиуса выписана, все компоненты найдены, но не получен итоговый результат. </a:t>
                      </a:r>
                    </a:p>
                    <a:p>
                      <a:r>
                        <a:rPr lang="ru-RU" b="1" dirty="0" smtClean="0"/>
                        <a:t>Оценка эксперта:</a:t>
                      </a:r>
                      <a:r>
                        <a:rPr lang="ru-RU" dirty="0" smtClean="0"/>
                        <a:t> 1</a:t>
                      </a:r>
                      <a:r>
                        <a:rPr lang="ru-RU" b="1" dirty="0" smtClean="0"/>
                        <a:t> балл.</a:t>
                      </a:r>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0384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62293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717843586"/>
              </p:ext>
            </p:extLst>
          </p:nvPr>
        </p:nvGraphicFramePr>
        <p:xfrm>
          <a:off x="867266" y="282804"/>
          <a:ext cx="7909089" cy="365760"/>
        </p:xfrm>
        <a:graphic>
          <a:graphicData uri="http://schemas.openxmlformats.org/drawingml/2006/table">
            <a:tbl>
              <a:tblPr/>
              <a:tblGrid>
                <a:gridCol w="7909089"/>
              </a:tblGrid>
              <a:tr h="358219">
                <a:tc>
                  <a:txBody>
                    <a:bodyPr/>
                    <a:lstStyle/>
                    <a:p>
                      <a:r>
                        <a:rPr lang="ru-RU" dirty="0" smtClean="0"/>
                        <a:t>Произведем оценку решения задачи самостоятельно.</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090018887"/>
              </p:ext>
            </p:extLst>
          </p:nvPr>
        </p:nvGraphicFramePr>
        <p:xfrm>
          <a:off x="261113" y="5669280"/>
          <a:ext cx="8856984" cy="1188720"/>
        </p:xfrm>
        <a:graphic>
          <a:graphicData uri="http://schemas.openxmlformats.org/drawingml/2006/table">
            <a:tbl>
              <a:tblPr/>
              <a:tblGrid>
                <a:gridCol w="8856984"/>
              </a:tblGrid>
              <a:tr h="1008111">
                <a:tc>
                  <a:txBody>
                    <a:bodyPr/>
                    <a:lstStyle/>
                    <a:p>
                      <a:r>
                        <a:rPr lang="ru-RU" dirty="0" smtClean="0"/>
                        <a:t>Какой балл заслуживает эта работа? Логическая ошибка, неверно применено свойство биссектрисы, учащийся делает подмену пропорциональных отрезков равными.</a:t>
                      </a:r>
                    </a:p>
                    <a:p>
                      <a:r>
                        <a:rPr lang="ru-RU" b="1" dirty="0" smtClean="0"/>
                        <a:t>Оценка эксперта:</a:t>
                      </a:r>
                      <a:r>
                        <a:rPr lang="ru-RU" dirty="0" smtClean="0"/>
                        <a:t> 0</a:t>
                      </a:r>
                      <a:r>
                        <a:rPr lang="ru-RU" b="1" dirty="0" smtClean="0"/>
                        <a:t> баллов</a:t>
                      </a:r>
                      <a:endParaRPr lang="ru-RU" dirty="0" smtClean="0"/>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51884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224135"/>
          </a:xfrm>
        </p:spPr>
        <p:txBody>
          <a:bodyPr>
            <a:normAutofit/>
          </a:bodyPr>
          <a:lstStyle/>
          <a:p>
            <a:r>
              <a:rPr lang="ru-RU" sz="1800" dirty="0" smtClean="0">
                <a:solidFill>
                  <a:srgbClr val="7030A0"/>
                </a:solidFill>
                <a:latin typeface="Times New Roman" panose="02020603050405020304" pitchFamily="18" charset="0"/>
                <a:cs typeface="Times New Roman" panose="02020603050405020304" pitchFamily="18" charset="0"/>
              </a:rPr>
              <a:t>Общие подходы к проверке и оценке выполнения заданий с развернутым ответом.</a:t>
            </a:r>
            <a:endParaRPr lang="ru-RU" sz="1800" dirty="0">
              <a:solidFill>
                <a:srgbClr val="7030A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95536" y="1268760"/>
            <a:ext cx="8280920" cy="5184576"/>
          </a:xfrm>
        </p:spPr>
        <p:txBody>
          <a:bodyPr>
            <a:normAutofit/>
          </a:bodyPr>
          <a:lstStyle/>
          <a:p>
            <a:pPr algn="l"/>
            <a:r>
              <a:rPr lang="ru-RU" sz="1600" b="1" dirty="0" smtClean="0">
                <a:solidFill>
                  <a:schemeClr val="tx1"/>
                </a:solidFill>
                <a:latin typeface="Times New Roman" panose="02020603050405020304" pitchFamily="18" charset="0"/>
                <a:cs typeface="Times New Roman" panose="02020603050405020304" pitchFamily="18" charset="0"/>
              </a:rPr>
              <a:t>решение </a:t>
            </a:r>
            <a:r>
              <a:rPr lang="ru-RU" sz="1600" b="1" dirty="0">
                <a:solidFill>
                  <a:schemeClr val="tx1"/>
                </a:solidFill>
                <a:latin typeface="Times New Roman" panose="02020603050405020304" pitchFamily="18" charset="0"/>
                <a:cs typeface="Times New Roman" panose="02020603050405020304" pitchFamily="18" charset="0"/>
              </a:rPr>
              <a:t>должно </a:t>
            </a:r>
            <a:r>
              <a:rPr lang="ru-RU" sz="1600" b="1" dirty="0" smtClean="0">
                <a:solidFill>
                  <a:schemeClr val="tx1"/>
                </a:solidFill>
                <a:latin typeface="Times New Roman" panose="02020603050405020304" pitchFamily="18" charset="0"/>
                <a:cs typeface="Times New Roman" panose="02020603050405020304" pitchFamily="18" charset="0"/>
              </a:rPr>
              <a:t>быть:</a:t>
            </a:r>
          </a:p>
          <a:p>
            <a:pPr algn="l"/>
            <a:r>
              <a:rPr lang="ru-RU" sz="1600" dirty="0" smtClean="0">
                <a:solidFill>
                  <a:schemeClr val="tx1"/>
                </a:solidFill>
                <a:latin typeface="Times New Roman" panose="02020603050405020304" pitchFamily="18" charset="0"/>
                <a:cs typeface="Times New Roman" panose="02020603050405020304" pitchFamily="18" charset="0"/>
              </a:rPr>
              <a:t>- математически грамотным;</a:t>
            </a:r>
          </a:p>
          <a:p>
            <a:pPr algn="l"/>
            <a:r>
              <a:rPr lang="ru-RU" sz="1600" dirty="0" smtClean="0">
                <a:solidFill>
                  <a:schemeClr val="tx1"/>
                </a:solidFill>
                <a:latin typeface="Times New Roman" panose="02020603050405020304" pitchFamily="18" charset="0"/>
                <a:cs typeface="Times New Roman" panose="02020603050405020304" pitchFamily="18" charset="0"/>
              </a:rPr>
              <a:t>- полным;</a:t>
            </a:r>
          </a:p>
          <a:p>
            <a:pPr algn="l"/>
            <a:r>
              <a:rPr lang="ru-RU" sz="1600" dirty="0" smtClean="0">
                <a:solidFill>
                  <a:schemeClr val="tx1"/>
                </a:solidFill>
                <a:latin typeface="Times New Roman" panose="02020603050405020304" pitchFamily="18" charset="0"/>
                <a:cs typeface="Times New Roman" panose="02020603050405020304" pitchFamily="18" charset="0"/>
              </a:rPr>
              <a:t>- из </a:t>
            </a:r>
            <a:r>
              <a:rPr lang="ru-RU" sz="1600" dirty="0">
                <a:solidFill>
                  <a:schemeClr val="tx1"/>
                </a:solidFill>
                <a:latin typeface="Times New Roman" panose="02020603050405020304" pitchFamily="18" charset="0"/>
                <a:cs typeface="Times New Roman" panose="02020603050405020304" pitchFamily="18" charset="0"/>
              </a:rPr>
              <a:t>него должен быть понятен ход рассуждений </a:t>
            </a:r>
            <a:r>
              <a:rPr lang="ru-RU" sz="1600" dirty="0" smtClean="0">
                <a:solidFill>
                  <a:schemeClr val="tx1"/>
                </a:solidFill>
                <a:latin typeface="Times New Roman" panose="02020603050405020304" pitchFamily="18" charset="0"/>
                <a:cs typeface="Times New Roman" panose="02020603050405020304" pitchFamily="18" charset="0"/>
              </a:rPr>
              <a:t>учащегося;</a:t>
            </a:r>
          </a:p>
          <a:p>
            <a:pPr algn="l"/>
            <a:r>
              <a:rPr lang="ru-RU" sz="1600" dirty="0" smtClean="0">
                <a:solidFill>
                  <a:schemeClr val="tx1"/>
                </a:solidFill>
                <a:latin typeface="Times New Roman" panose="02020603050405020304" pitchFamily="18" charset="0"/>
                <a:cs typeface="Times New Roman" panose="02020603050405020304" pitchFamily="18" charset="0"/>
              </a:rPr>
              <a:t>- оформление </a:t>
            </a:r>
            <a:r>
              <a:rPr lang="ru-RU" sz="1600" dirty="0">
                <a:solidFill>
                  <a:schemeClr val="tx1"/>
                </a:solidFill>
                <a:latin typeface="Times New Roman" panose="02020603050405020304" pitchFamily="18" charset="0"/>
                <a:cs typeface="Times New Roman" panose="02020603050405020304" pitchFamily="18" charset="0"/>
              </a:rPr>
              <a:t>решения должно обеспечивать выполнение указанных </a:t>
            </a:r>
            <a:r>
              <a:rPr lang="ru-RU" sz="1600" dirty="0" smtClean="0">
                <a:solidFill>
                  <a:schemeClr val="tx1"/>
                </a:solidFill>
                <a:latin typeface="Times New Roman" panose="02020603050405020304" pitchFamily="18" charset="0"/>
                <a:cs typeface="Times New Roman" panose="02020603050405020304" pitchFamily="18" charset="0"/>
              </a:rPr>
              <a:t> требований.</a:t>
            </a:r>
          </a:p>
          <a:p>
            <a:pPr algn="l"/>
            <a:endParaRPr lang="ru-RU" sz="1600" dirty="0" smtClean="0">
              <a:solidFill>
                <a:schemeClr val="tx1"/>
              </a:solidFill>
              <a:latin typeface="Times New Roman" panose="02020603050405020304" pitchFamily="18" charset="0"/>
              <a:cs typeface="Times New Roman" panose="02020603050405020304" pitchFamily="18" charset="0"/>
            </a:endParaRPr>
          </a:p>
          <a:p>
            <a:pPr algn="l"/>
            <a:r>
              <a:rPr lang="ru-RU" sz="1600" dirty="0" smtClean="0">
                <a:solidFill>
                  <a:schemeClr val="tx2"/>
                </a:solidFill>
                <a:latin typeface="Times New Roman" panose="02020603050405020304" pitchFamily="18" charset="0"/>
                <a:cs typeface="Times New Roman" panose="02020603050405020304" pitchFamily="18" charset="0"/>
              </a:rPr>
              <a:t>Лаконичное </a:t>
            </a:r>
            <a:r>
              <a:rPr lang="ru-RU" sz="1600" dirty="0">
                <a:solidFill>
                  <a:schemeClr val="tx2"/>
                </a:solidFill>
                <a:latin typeface="Times New Roman" panose="02020603050405020304" pitchFamily="18" charset="0"/>
                <a:cs typeface="Times New Roman" panose="02020603050405020304" pitchFamily="18" charset="0"/>
              </a:rPr>
              <a:t>решение, не содержащее неверных утверждений, все выкладки которого правильны, следует рассматривать как решение без недочетов</a:t>
            </a:r>
            <a:r>
              <a:rPr lang="ru-RU" sz="1600" dirty="0" smtClean="0">
                <a:solidFill>
                  <a:schemeClr val="tx2"/>
                </a:solidFill>
                <a:latin typeface="Times New Roman" panose="02020603050405020304" pitchFamily="18" charset="0"/>
                <a:cs typeface="Times New Roman" panose="02020603050405020304" pitchFamily="18" charset="0"/>
              </a:rPr>
              <a:t>.</a:t>
            </a:r>
          </a:p>
          <a:p>
            <a:pPr algn="l"/>
            <a:endParaRPr lang="ru-RU" sz="1600" dirty="0" smtClean="0">
              <a:latin typeface="Times New Roman" panose="02020603050405020304" pitchFamily="18" charset="0"/>
              <a:cs typeface="Times New Roman" panose="02020603050405020304" pitchFamily="18" charset="0"/>
            </a:endParaRPr>
          </a:p>
          <a:p>
            <a:pPr algn="l"/>
            <a:r>
              <a:rPr lang="ru-RU" sz="1600" dirty="0" smtClean="0">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Полный </a:t>
            </a:r>
            <a:r>
              <a:rPr lang="ru-RU" sz="1600" b="1" dirty="0">
                <a:solidFill>
                  <a:schemeClr val="tx1"/>
                </a:solidFill>
                <a:latin typeface="Times New Roman" panose="02020603050405020304" pitchFamily="18" charset="0"/>
                <a:cs typeface="Times New Roman" panose="02020603050405020304" pitchFamily="18" charset="0"/>
              </a:rPr>
              <a:t>балл – 2 балла за каждое </a:t>
            </a:r>
            <a:r>
              <a:rPr lang="ru-RU" sz="1600" b="1" dirty="0" smtClean="0">
                <a:solidFill>
                  <a:schemeClr val="tx1"/>
                </a:solidFill>
                <a:latin typeface="Times New Roman" panose="02020603050405020304" pitchFamily="18" charset="0"/>
                <a:cs typeface="Times New Roman" panose="02020603050405020304" pitchFamily="18" charset="0"/>
              </a:rPr>
              <a:t>задание.</a:t>
            </a:r>
          </a:p>
          <a:p>
            <a:pPr algn="l"/>
            <a:endParaRPr lang="ru-RU" sz="1600" dirty="0" smtClean="0">
              <a:solidFill>
                <a:schemeClr val="tx1"/>
              </a:solidFill>
              <a:latin typeface="Times New Roman" panose="02020603050405020304" pitchFamily="18" charset="0"/>
              <a:cs typeface="Times New Roman" panose="02020603050405020304" pitchFamily="18" charset="0"/>
            </a:endParaRPr>
          </a:p>
          <a:p>
            <a:pPr algn="l"/>
            <a:r>
              <a:rPr lang="ru-RU" sz="1600" dirty="0" smtClean="0">
                <a:solidFill>
                  <a:schemeClr val="tx2"/>
                </a:solidFill>
                <a:latin typeface="Times New Roman" panose="02020603050405020304" pitchFamily="18" charset="0"/>
                <a:cs typeface="Times New Roman" panose="02020603050405020304" pitchFamily="18" charset="0"/>
              </a:rPr>
              <a:t>Если </a:t>
            </a:r>
            <a:r>
              <a:rPr lang="ru-RU" sz="1600" dirty="0">
                <a:solidFill>
                  <a:schemeClr val="tx2"/>
                </a:solidFill>
                <a:latin typeface="Times New Roman" panose="02020603050405020304" pitchFamily="18" charset="0"/>
                <a:cs typeface="Times New Roman" panose="02020603050405020304" pitchFamily="18" charset="0"/>
              </a:rPr>
              <a:t>в решении допущена ошибка непринципиального </a:t>
            </a:r>
            <a:r>
              <a:rPr lang="ru-RU" sz="1600" dirty="0" smtClean="0">
                <a:solidFill>
                  <a:schemeClr val="tx2"/>
                </a:solidFill>
                <a:latin typeface="Times New Roman" panose="02020603050405020304" pitchFamily="18" charset="0"/>
                <a:cs typeface="Times New Roman" panose="02020603050405020304" pitchFamily="18" charset="0"/>
              </a:rPr>
              <a:t>характера,</a:t>
            </a:r>
            <a:r>
              <a:rPr lang="ru-RU" sz="1600" dirty="0">
                <a:solidFill>
                  <a:schemeClr val="tx2"/>
                </a:solidFill>
                <a:latin typeface="Times New Roman" panose="02020603050405020304" pitchFamily="18" charset="0"/>
                <a:cs typeface="Times New Roman" panose="02020603050405020304" pitchFamily="18" charset="0"/>
              </a:rPr>
              <a:t> позволяющая, несмотря на ее наличие, сделать вывод о владении материалом, то учащемуся засчитывается балл</a:t>
            </a:r>
            <a:r>
              <a:rPr lang="ru-RU" sz="1600" b="1" dirty="0" smtClean="0">
                <a:solidFill>
                  <a:schemeClr val="tx2"/>
                </a:solidFill>
                <a:latin typeface="Times New Roman" panose="02020603050405020304" pitchFamily="18" charset="0"/>
                <a:cs typeface="Times New Roman" panose="02020603050405020304" pitchFamily="18" charset="0"/>
              </a:rPr>
              <a:t>,</a:t>
            </a:r>
            <a:r>
              <a:rPr lang="ru-RU" sz="1600" b="1" dirty="0">
                <a:solidFill>
                  <a:schemeClr val="tx2"/>
                </a:solidFill>
                <a:latin typeface="Times New Roman" panose="02020603050405020304" pitchFamily="18" charset="0"/>
                <a:cs typeface="Times New Roman" panose="02020603050405020304" pitchFamily="18" charset="0"/>
              </a:rPr>
              <a:t> на 1 меньший </a:t>
            </a:r>
            <a:r>
              <a:rPr lang="ru-RU" sz="1600" b="1" dirty="0" smtClean="0">
                <a:solidFill>
                  <a:schemeClr val="tx2"/>
                </a:solidFill>
                <a:latin typeface="Times New Roman" panose="02020603050405020304" pitchFamily="18" charset="0"/>
                <a:cs typeface="Times New Roman" panose="02020603050405020304" pitchFamily="18" charset="0"/>
              </a:rPr>
              <a:t>указанного.</a:t>
            </a:r>
          </a:p>
          <a:p>
            <a:pPr algn="l"/>
            <a:endParaRPr lang="ru-RU" sz="1600" dirty="0" smtClean="0">
              <a:solidFill>
                <a:schemeClr val="tx2"/>
              </a:solidFill>
              <a:latin typeface="Times New Roman" panose="02020603050405020304" pitchFamily="18" charset="0"/>
              <a:cs typeface="Times New Roman" panose="02020603050405020304" pitchFamily="18" charset="0"/>
            </a:endParaRPr>
          </a:p>
          <a:p>
            <a:pPr algn="l"/>
            <a:r>
              <a:rPr lang="ru-RU" sz="1600" dirty="0">
                <a:solidFill>
                  <a:schemeClr val="tx2"/>
                </a:solidFill>
                <a:latin typeface="Times New Roman" panose="02020603050405020304" pitchFamily="18" charset="0"/>
                <a:cs typeface="Times New Roman" panose="02020603050405020304" pitchFamily="18" charset="0"/>
              </a:rPr>
              <a:t>Решения учащихся могут содержать недочеты, не отраженные в критериях, но которые, тем не менее, позволяют оценить результат выполнения задания положительно </a:t>
            </a:r>
            <a:r>
              <a:rPr lang="ru-RU" sz="1600" b="1" dirty="0">
                <a:solidFill>
                  <a:schemeClr val="tx2"/>
                </a:solidFill>
                <a:latin typeface="Times New Roman" panose="02020603050405020304" pitchFamily="18" charset="0"/>
                <a:cs typeface="Times New Roman" panose="02020603050405020304" pitchFamily="18" charset="0"/>
              </a:rPr>
              <a:t>(со снятием одного балла).</a:t>
            </a:r>
            <a:endParaRPr lang="ru-RU" sz="1600" b="1" dirty="0" smtClean="0">
              <a:solidFill>
                <a:schemeClr val="tx2"/>
              </a:solidFill>
              <a:latin typeface="Times New Roman" panose="02020603050405020304" pitchFamily="18" charset="0"/>
              <a:cs typeface="Times New Roman" panose="02020603050405020304" pitchFamily="18" charset="0"/>
            </a:endParaRPr>
          </a:p>
          <a:p>
            <a:pPr marL="285750" indent="-285750" algn="l">
              <a:buFontTx/>
              <a:buChar char="-"/>
            </a:pP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16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7544" y="109587"/>
            <a:ext cx="813690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Биссектриса угла </a:t>
            </a:r>
            <a:r>
              <a:rPr kumimoji="0" lang="en-US" alt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треугольника </a:t>
            </a:r>
            <a:r>
              <a:rPr kumimoji="0" lang="en-US" alt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ABC</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делит высоту </a:t>
            </a:r>
            <a:r>
              <a:rPr kumimoji="0" lang="en-US" alt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BH</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отношении 5:4, считая от вершины. </a:t>
            </a:r>
            <a:r>
              <a:rPr kumimoji="0" lang="en-US" alt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BC</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равно 6. Найдите радиус описанной окружности. Ответ: 5.</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Рисунок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6978005"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8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17306"/>
          </a:xfrm>
          <a:prstGeom prst="rect">
            <a:avLst/>
          </a:prstGeom>
        </p:spPr>
        <p:txBody>
          <a:bodyPr wrap="square">
            <a:spAutoFit/>
          </a:bodyPr>
          <a:lstStyle/>
          <a:p>
            <a:r>
              <a:rPr lang="ru-RU" dirty="0" smtClean="0">
                <a:solidFill>
                  <a:srgbClr val="FF0000"/>
                </a:solidFill>
              </a:rPr>
              <a:t>Основные ошибки, допущенные учащимися при выполнении №24</a:t>
            </a:r>
          </a:p>
          <a:p>
            <a:r>
              <a:rPr lang="ru-RU" dirty="0" smtClean="0"/>
              <a:t>-Чертеж </a:t>
            </a:r>
            <a:r>
              <a:rPr lang="ru-RU" dirty="0"/>
              <a:t>не соответствует условию задачи;</a:t>
            </a:r>
          </a:p>
          <a:p>
            <a:r>
              <a:rPr lang="ru-RU" dirty="0"/>
              <a:t>-Допускают ошибки в чертежах, обозначение  разных  углов одинаковыми дугами, «пустые» чертежи…;</a:t>
            </a:r>
          </a:p>
          <a:p>
            <a:r>
              <a:rPr lang="ru-RU" dirty="0"/>
              <a:t>-Отсутствие чертежа при решении геометрической задачи, отсутствие дано или его части;</a:t>
            </a:r>
          </a:p>
          <a:p>
            <a:r>
              <a:rPr lang="ru-RU" dirty="0"/>
              <a:t>-На чертеже неверно определяют центр описанной окружности;</a:t>
            </a:r>
          </a:p>
          <a:p>
            <a:r>
              <a:rPr lang="ru-RU" dirty="0"/>
              <a:t>- Не записывают обоснования к действиям геометрической задачи, отсутствуют ссылки на свойства, признаки, теоремы;</a:t>
            </a:r>
          </a:p>
          <a:p>
            <a:r>
              <a:rPr lang="ru-RU" dirty="0"/>
              <a:t>- Допускают ошибки в пояснениях, например, используют признак равностороннего треугольника, а записывают по определению (в  треугольнике все углы по 60 градусов, значит треугольник равносторонний по определению);</a:t>
            </a:r>
          </a:p>
          <a:p>
            <a:r>
              <a:rPr lang="ru-RU" dirty="0"/>
              <a:t>-Совмещают теорему синусов и обобщенную теорему синусов, а ссылку делают только на одну из теорем;</a:t>
            </a:r>
          </a:p>
          <a:p>
            <a:r>
              <a:rPr lang="ru-RU" dirty="0"/>
              <a:t>-Сторону треугольника, вписанного в окружность,  называют диаметром, а по условию задачи треугольник не содержит прямой угол;</a:t>
            </a:r>
          </a:p>
          <a:p>
            <a:r>
              <a:rPr lang="ru-RU" dirty="0"/>
              <a:t>-Алгебраические преобразования выполняют с ошибками, например: </a:t>
            </a:r>
            <a:r>
              <a:rPr lang="ru-RU" dirty="0" err="1"/>
              <a:t>вс</a:t>
            </a:r>
            <a:r>
              <a:rPr lang="ru-RU" dirty="0"/>
              <a:t>/</a:t>
            </a:r>
            <a:r>
              <a:rPr lang="ru-RU" dirty="0" err="1"/>
              <a:t>sin⁡А</a:t>
            </a:r>
            <a:r>
              <a:rPr lang="ru-RU" dirty="0"/>
              <a:t>  = 2R, ВС=2R/</a:t>
            </a:r>
            <a:r>
              <a:rPr lang="ru-RU" dirty="0" err="1"/>
              <a:t>sin⁡А</a:t>
            </a:r>
            <a:r>
              <a:rPr lang="ru-RU" dirty="0"/>
              <a:t> ;</a:t>
            </a:r>
          </a:p>
          <a:p>
            <a:r>
              <a:rPr lang="ru-RU" dirty="0"/>
              <a:t>-Допускают ошибки при нахождении sin⁡30® (sin⁡30®=0, илиsin⁡30®=  √3/2 );</a:t>
            </a:r>
          </a:p>
          <a:p>
            <a:r>
              <a:rPr lang="ru-RU" dirty="0"/>
              <a:t>-При словесном обосновании действий недопустимы  фразы вида: 2 угла лежат на одной стороне;</a:t>
            </a:r>
          </a:p>
          <a:p>
            <a:r>
              <a:rPr lang="ru-RU" dirty="0"/>
              <a:t>-При введении обозначений их не описывают;</a:t>
            </a:r>
          </a:p>
          <a:p>
            <a:r>
              <a:rPr lang="ru-RU" dirty="0"/>
              <a:t>-Решение задачи с другими данными;</a:t>
            </a:r>
          </a:p>
          <a:p>
            <a:r>
              <a:rPr lang="ru-RU" dirty="0"/>
              <a:t>-Использование формулы для нахождения радиуса равностороннего треугольника, вместо произвольного, в случае когда равносторонний треугольник является частью данного.</a:t>
            </a:r>
          </a:p>
          <a:p>
            <a:endParaRPr lang="ru-RU" dirty="0"/>
          </a:p>
        </p:txBody>
      </p:sp>
    </p:spTree>
    <p:extLst>
      <p:ext uri="{BB962C8B-B14F-4D97-AF65-F5344CB8AC3E}">
        <p14:creationId xmlns:p14="http://schemas.microsoft.com/office/powerpoint/2010/main" val="314058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6524863"/>
          </a:xfrm>
          <a:prstGeom prst="rect">
            <a:avLst/>
          </a:prstGeom>
        </p:spPr>
        <p:txBody>
          <a:bodyPr wrap="square">
            <a:spAutoFit/>
          </a:bodyPr>
          <a:lstStyle/>
          <a:p>
            <a:r>
              <a:rPr lang="ru-RU" sz="1600" dirty="0">
                <a:solidFill>
                  <a:srgbClr val="FF0000"/>
                </a:solidFill>
              </a:rPr>
              <a:t>Основные ошибки, допущенные учащимися при выполнении №</a:t>
            </a:r>
            <a:r>
              <a:rPr lang="ru-RU" sz="1600" dirty="0" smtClean="0">
                <a:solidFill>
                  <a:srgbClr val="FF0000"/>
                </a:solidFill>
              </a:rPr>
              <a:t>25</a:t>
            </a:r>
            <a:endParaRPr lang="ru-RU" sz="1600" dirty="0">
              <a:solidFill>
                <a:srgbClr val="FF0000"/>
              </a:solidFill>
            </a:endParaRPr>
          </a:p>
          <a:p>
            <a:r>
              <a:rPr lang="ru-RU" sz="1600" dirty="0" smtClean="0"/>
              <a:t>-</a:t>
            </a:r>
            <a:r>
              <a:rPr lang="ru-RU" sz="1600" dirty="0"/>
              <a:t>Ошибки при выполнении чертежа: изображение трапеции вместо параллелограмма;</a:t>
            </a:r>
          </a:p>
          <a:p>
            <a:r>
              <a:rPr lang="ru-RU" sz="1600" dirty="0"/>
              <a:t>-Применение свойств несуществующей средней линии параллелограмма;</a:t>
            </a:r>
          </a:p>
          <a:p>
            <a:r>
              <a:rPr lang="ru-RU" sz="1600" dirty="0"/>
              <a:t>-Путают признаки равенства треугольников с признаками подобия треугольников;</a:t>
            </a:r>
          </a:p>
          <a:p>
            <a:r>
              <a:rPr lang="ru-RU" sz="1600" dirty="0"/>
              <a:t>-Используют не существующий признак равенства треугольников по трем углам, либо признак формулируют неверно, например, по двум углам и стороне между ними;</a:t>
            </a:r>
          </a:p>
          <a:p>
            <a:r>
              <a:rPr lang="ru-RU" sz="1600" dirty="0"/>
              <a:t>-При доказательстве равенства элементов записывают неграмотные обоснования;</a:t>
            </a:r>
          </a:p>
          <a:p>
            <a:r>
              <a:rPr lang="ru-RU" sz="1600" dirty="0"/>
              <a:t>-Не указывают признак по которому доказывают равенство треугольников;</a:t>
            </a:r>
          </a:p>
          <a:p>
            <a:r>
              <a:rPr lang="ru-RU" sz="1600" dirty="0"/>
              <a:t>-Производят подмену геометрических понятий: путают отрезок и прямую;</a:t>
            </a:r>
          </a:p>
          <a:p>
            <a:r>
              <a:rPr lang="ru-RU" sz="1600" dirty="0"/>
              <a:t>- Не указаны параллельные прямые при которых накрест лежащие углы равны, либо секущая при которой накрест лежащие углы образованы, либо неверное указание пары  накрест лежащих углов (нет обоснования  параллельности прямых);</a:t>
            </a:r>
          </a:p>
          <a:p>
            <a:r>
              <a:rPr lang="ru-RU" sz="1600" dirty="0"/>
              <a:t>-Обозначают накрест лежащие углы одной заглавной буквой;</a:t>
            </a:r>
          </a:p>
          <a:p>
            <a:r>
              <a:rPr lang="ru-RU" sz="1600" dirty="0"/>
              <a:t>-необоснованный вывод равенства двух отрезков, имеющих общую точку, которая является так же точкой пересечения диагоналей параллелограмма (частный случай переносится на решение общей задачи);</a:t>
            </a:r>
          </a:p>
          <a:p>
            <a:r>
              <a:rPr lang="ru-RU" sz="1600" dirty="0"/>
              <a:t>-Точку пересечения диагоналей параллелограмма называют центром или серединой параллелограмма;</a:t>
            </a:r>
          </a:p>
          <a:p>
            <a:r>
              <a:rPr lang="ru-RU" sz="1600" dirty="0"/>
              <a:t>-Применяют ошибочное утверждение о том, что точка пересечения диагоналей параллелограмма равноудалена от сторон параллелограмма;</a:t>
            </a:r>
          </a:p>
          <a:p>
            <a:r>
              <a:rPr lang="ru-RU" sz="1600" dirty="0"/>
              <a:t>-Из  доказательства  равенства определенной пары треугольников делают вывод о равенстве отрезков, не являющихся элементами этих треугольников.</a:t>
            </a:r>
          </a:p>
          <a:p>
            <a:r>
              <a:rPr lang="ru-RU" sz="1600" dirty="0"/>
              <a:t>-применяют факты, которые требуют доказательства, без таковых;</a:t>
            </a:r>
          </a:p>
          <a:p>
            <a:r>
              <a:rPr lang="ru-RU" sz="1600" dirty="0"/>
              <a:t>- путают названия углов, например, вместо накрест лежащего- смежный, или вместо вертикальных- односторонние…;</a:t>
            </a:r>
          </a:p>
          <a:p>
            <a:r>
              <a:rPr lang="ru-RU" sz="1600" dirty="0"/>
              <a:t>-ошибки в использовании свойств параллелограмма.</a:t>
            </a:r>
          </a:p>
        </p:txBody>
      </p:sp>
    </p:spTree>
    <p:extLst>
      <p:ext uri="{BB962C8B-B14F-4D97-AF65-F5344CB8AC3E}">
        <p14:creationId xmlns:p14="http://schemas.microsoft.com/office/powerpoint/2010/main" val="259151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08720"/>
            <a:ext cx="7416824" cy="3970318"/>
          </a:xfrm>
          <a:prstGeom prst="rect">
            <a:avLst/>
          </a:prstGeom>
        </p:spPr>
        <p:txBody>
          <a:bodyPr wrap="square">
            <a:spAutoFit/>
          </a:bodyPr>
          <a:lstStyle/>
          <a:p>
            <a:r>
              <a:rPr lang="ru-RU" dirty="0">
                <a:solidFill>
                  <a:srgbClr val="FF0000"/>
                </a:solidFill>
              </a:rPr>
              <a:t>Основные ошибки, допущенные учащимися при выполнении №</a:t>
            </a:r>
            <a:r>
              <a:rPr lang="ru-RU" dirty="0" smtClean="0">
                <a:solidFill>
                  <a:srgbClr val="FF0000"/>
                </a:solidFill>
              </a:rPr>
              <a:t>26</a:t>
            </a:r>
            <a:endParaRPr lang="ru-RU" dirty="0">
              <a:solidFill>
                <a:srgbClr val="FF0000"/>
              </a:solidFill>
            </a:endParaRPr>
          </a:p>
          <a:p>
            <a:r>
              <a:rPr lang="ru-RU" dirty="0" smtClean="0"/>
              <a:t>-</a:t>
            </a:r>
            <a:r>
              <a:rPr lang="ru-RU" dirty="0"/>
              <a:t>Неверное построение окружности (нарушение одного или обоих условий задачи);</a:t>
            </a:r>
          </a:p>
          <a:p>
            <a:r>
              <a:rPr lang="ru-RU" dirty="0"/>
              <a:t>- Отсутствие доказательства подобия треугольников;</a:t>
            </a:r>
          </a:p>
          <a:p>
            <a:r>
              <a:rPr lang="ru-RU" dirty="0"/>
              <a:t>-Неверная трактовка элементов  параллелограмма (т.к. фигура является параллелограммом, то его основания равны);</a:t>
            </a:r>
          </a:p>
          <a:p>
            <a:r>
              <a:rPr lang="ru-RU" dirty="0"/>
              <a:t>-Отсутствие введения переменной (в случаях, когда величину отрезка обозначали переменной);</a:t>
            </a:r>
          </a:p>
          <a:p>
            <a:r>
              <a:rPr lang="ru-RU" dirty="0"/>
              <a:t>-При основании трапеции берут равные углы, хотя в условии задачи условие суммы углов при основании;</a:t>
            </a:r>
          </a:p>
          <a:p>
            <a:r>
              <a:rPr lang="ru-RU" dirty="0"/>
              <a:t>-Введение дополнительного (несуществующего)  условия о равенстве боковых сторон трапеции, что в корне меняет решение задачи;</a:t>
            </a:r>
          </a:p>
          <a:p>
            <a:r>
              <a:rPr lang="ru-RU" dirty="0"/>
              <a:t>-Ошибочное утверждение о том, что одна из вершин трапеции является точкой касания с окружностью.</a:t>
            </a:r>
            <a:endParaRPr lang="ru-RU" dirty="0"/>
          </a:p>
        </p:txBody>
      </p:sp>
    </p:spTree>
    <p:extLst>
      <p:ext uri="{BB962C8B-B14F-4D97-AF65-F5344CB8AC3E}">
        <p14:creationId xmlns:p14="http://schemas.microsoft.com/office/powerpoint/2010/main" val="269872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3666" y="260648"/>
            <a:ext cx="7770781" cy="5632311"/>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В критериях оценивания </a:t>
            </a:r>
            <a:r>
              <a:rPr lang="ru-RU" sz="2400" dirty="0">
                <a:solidFill>
                  <a:srgbClr val="C00000"/>
                </a:solidFill>
                <a:latin typeface="Times New Roman" panose="02020603050405020304" pitchFamily="18" charset="0"/>
                <a:cs typeface="Times New Roman" panose="02020603050405020304" pitchFamily="18" charset="0"/>
              </a:rPr>
              <a:t>по каждому конкретному заданию</a:t>
            </a:r>
            <a:r>
              <a:rPr lang="ru-RU" sz="2400" dirty="0">
                <a:solidFill>
                  <a:schemeClr val="accent3">
                    <a:lumMod val="75000"/>
                  </a:schemeClr>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второй части экзаменационной работы эти общие </a:t>
            </a:r>
            <a:r>
              <a:rPr lang="ru-RU" sz="2400" dirty="0">
                <a:solidFill>
                  <a:srgbClr val="C00000"/>
                </a:solidFill>
                <a:latin typeface="Times New Roman" panose="02020603050405020304" pitchFamily="18" charset="0"/>
                <a:cs typeface="Times New Roman" panose="02020603050405020304" pitchFamily="18" charset="0"/>
              </a:rPr>
              <a:t>позиции конкретизируются и пополняются с учетом содержания задания</a:t>
            </a:r>
            <a:r>
              <a:rPr lang="ru-RU" sz="2400" dirty="0">
                <a:latin typeface="Times New Roman" panose="02020603050405020304" pitchFamily="18" charset="0"/>
                <a:cs typeface="Times New Roman" panose="02020603050405020304" pitchFamily="18" charset="0"/>
              </a:rPr>
              <a:t>. Критерии разработаны применительно к одному из возможных решений, а именно, к тому, которое описано в рекомендациях</a:t>
            </a:r>
            <a:r>
              <a:rPr lang="ru-RU" sz="2400" dirty="0">
                <a:solidFill>
                  <a:srgbClr val="C00000"/>
                </a:solidFill>
                <a:latin typeface="Times New Roman" panose="02020603050405020304" pitchFamily="18" charset="0"/>
                <a:cs typeface="Times New Roman" panose="02020603050405020304" pitchFamily="18" charset="0"/>
              </a:rPr>
              <a:t>. При наличии в работах учащихся других решений критерии вырабатываются предметной комиссией</a:t>
            </a:r>
            <a:r>
              <a:rPr lang="ru-RU" sz="2400" dirty="0">
                <a:solidFill>
                  <a:schemeClr val="accent3">
                    <a:lumMod val="75000"/>
                  </a:schemeClr>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 учетом описанного общего подхода</a:t>
            </a:r>
            <a:r>
              <a:rPr lang="ru-RU" sz="2400" dirty="0">
                <a:solidFill>
                  <a:schemeClr val="accent3">
                    <a:lumMod val="75000"/>
                  </a:schemeClr>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Решения учащихся могут содержать недочеты, </a:t>
            </a:r>
            <a:r>
              <a:rPr lang="ru-RU" sz="2400" dirty="0">
                <a:latin typeface="Times New Roman" panose="02020603050405020304" pitchFamily="18" charset="0"/>
                <a:cs typeface="Times New Roman" panose="02020603050405020304" pitchFamily="18" charset="0"/>
              </a:rPr>
              <a:t>не отраженные в критериях, но </a:t>
            </a:r>
            <a:r>
              <a:rPr lang="ru-RU" sz="2400" dirty="0">
                <a:solidFill>
                  <a:srgbClr val="C00000"/>
                </a:solidFill>
                <a:latin typeface="Times New Roman" panose="02020603050405020304" pitchFamily="18" charset="0"/>
                <a:cs typeface="Times New Roman" panose="02020603050405020304" pitchFamily="18" charset="0"/>
              </a:rPr>
              <a:t>которые</a:t>
            </a:r>
            <a:r>
              <a:rPr lang="ru-RU" sz="2400" dirty="0">
                <a:latin typeface="Times New Roman" panose="02020603050405020304" pitchFamily="18" charset="0"/>
                <a:cs typeface="Times New Roman" panose="02020603050405020304" pitchFamily="18" charset="0"/>
              </a:rPr>
              <a:t>, тем не менее, </a:t>
            </a:r>
            <a:r>
              <a:rPr lang="ru-RU" sz="2400" dirty="0">
                <a:solidFill>
                  <a:srgbClr val="C00000"/>
                </a:solidFill>
                <a:latin typeface="Times New Roman" panose="02020603050405020304" pitchFamily="18" charset="0"/>
                <a:cs typeface="Times New Roman" panose="02020603050405020304" pitchFamily="18" charset="0"/>
              </a:rPr>
              <a:t>позволяют оценить результат выполнения задания положительно</a:t>
            </a:r>
            <a:r>
              <a:rPr lang="ru-RU" sz="2400" dirty="0">
                <a:solidFill>
                  <a:schemeClr val="accent3">
                    <a:lumMod val="75000"/>
                  </a:schemeClr>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(со снятием одного балла). В подобных случаях </a:t>
            </a:r>
            <a:r>
              <a:rPr lang="ru-RU" sz="2400" dirty="0">
                <a:solidFill>
                  <a:srgbClr val="C00000"/>
                </a:solidFill>
                <a:latin typeface="Times New Roman" panose="02020603050405020304" pitchFamily="18" charset="0"/>
                <a:cs typeface="Times New Roman" panose="02020603050405020304" pitchFamily="18" charset="0"/>
              </a:rPr>
              <a:t>решение о том, как квалифицировать такой недочет, принимает предметная комиссия.</a:t>
            </a:r>
          </a:p>
        </p:txBody>
      </p:sp>
    </p:spTree>
    <p:extLst>
      <p:ext uri="{BB962C8B-B14F-4D97-AF65-F5344CB8AC3E}">
        <p14:creationId xmlns:p14="http://schemas.microsoft.com/office/powerpoint/2010/main" val="45073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25"/>
            <a:ext cx="8229600" cy="690771"/>
          </a:xfrm>
        </p:spPr>
        <p:txBody>
          <a:bodyPr>
            <a:normAutofit/>
          </a:bodyPr>
          <a:lstStyle/>
          <a:p>
            <a:r>
              <a:rPr lang="ru-RU" sz="2000" dirty="0">
                <a:latin typeface="Times New Roman"/>
                <a:ea typeface="Calibri"/>
              </a:rPr>
              <a:t>Проверяемые элементы содержания / умения</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57401282"/>
              </p:ext>
            </p:extLst>
          </p:nvPr>
        </p:nvGraphicFramePr>
        <p:xfrm>
          <a:off x="323528" y="548680"/>
          <a:ext cx="8229600" cy="4394200"/>
        </p:xfrm>
        <a:graphic>
          <a:graphicData uri="http://schemas.openxmlformats.org/drawingml/2006/table">
            <a:tbl>
              <a:tblPr firstRow="1" bandRow="1">
                <a:tableStyleId>{5C22544A-7EE6-4342-B048-85BDC9FD1C3A}</a:tableStyleId>
              </a:tblPr>
              <a:tblGrid>
                <a:gridCol w="2743200"/>
                <a:gridCol w="2743200"/>
                <a:gridCol w="2743200"/>
              </a:tblGrid>
              <a:tr h="221744">
                <a:tc>
                  <a:txBody>
                    <a:bodyPr/>
                    <a:lstStyle/>
                    <a:p>
                      <a:r>
                        <a:rPr lang="ru-RU" dirty="0" smtClean="0"/>
                        <a:t>№24№</a:t>
                      </a:r>
                      <a:endParaRPr lang="ru-RU" dirty="0"/>
                    </a:p>
                  </a:txBody>
                  <a:tcPr>
                    <a:solidFill>
                      <a:schemeClr val="bg1"/>
                    </a:solidFill>
                  </a:tcPr>
                </a:tc>
                <a:tc>
                  <a:txBody>
                    <a:bodyPr/>
                    <a:lstStyle/>
                    <a:p>
                      <a:endParaRPr lang="ru-RU" dirty="0"/>
                    </a:p>
                  </a:txBody>
                  <a:tcPr>
                    <a:solidFill>
                      <a:schemeClr val="bg1"/>
                    </a:solidFill>
                  </a:tcPr>
                </a:tc>
                <a:tc>
                  <a:txBody>
                    <a:bodyPr/>
                    <a:lstStyle/>
                    <a:p>
                      <a:endParaRPr lang="ru-RU" dirty="0"/>
                    </a:p>
                  </a:txBody>
                  <a:tcPr>
                    <a:solidFill>
                      <a:schemeClr val="bg1"/>
                    </a:solidFill>
                  </a:tcPr>
                </a:tc>
              </a:tr>
              <a:tr h="370840">
                <a:tc>
                  <a:txBody>
                    <a:bodyPr/>
                    <a:lstStyle/>
                    <a:p>
                      <a:r>
                        <a:rPr lang="ru-RU" dirty="0" smtClean="0"/>
                        <a:t>№24</a:t>
                      </a:r>
                      <a:endParaRPr lang="ru-RU" dirty="0"/>
                    </a:p>
                  </a:txBody>
                  <a:tcPr/>
                </a:tc>
                <a:tc>
                  <a:txBody>
                    <a:bodyPr/>
                    <a:lstStyle/>
                    <a:p>
                      <a:r>
                        <a:rPr lang="ru-RU" dirty="0" smtClean="0"/>
                        <a:t>№25</a:t>
                      </a:r>
                      <a:endParaRPr lang="ru-RU" dirty="0"/>
                    </a:p>
                  </a:txBody>
                  <a:tcPr/>
                </a:tc>
                <a:tc>
                  <a:txBody>
                    <a:bodyPr/>
                    <a:lstStyle/>
                    <a:p>
                      <a:r>
                        <a:rPr lang="ru-RU" dirty="0" smtClean="0"/>
                        <a:t>№26</a:t>
                      </a:r>
                      <a:endParaRPr lang="ru-RU" dirty="0"/>
                    </a:p>
                  </a:txBody>
                  <a:tcPr/>
                </a:tc>
              </a:tr>
              <a:tr h="370840">
                <a:tc>
                  <a:txBody>
                    <a:bodyPr/>
                    <a:lstStyle/>
                    <a:p>
                      <a:r>
                        <a:rPr lang="ru-RU" sz="1800" kern="1200" dirty="0" smtClean="0">
                          <a:solidFill>
                            <a:schemeClr val="dk1"/>
                          </a:solidFill>
                          <a:effectLst/>
                          <a:latin typeface="+mn-lt"/>
                          <a:ea typeface="+mn-ea"/>
                          <a:cs typeface="+mn-cs"/>
                        </a:rPr>
                        <a:t>Уметь выполнять действия с геометрическими фигурами, координатами и векторами</a:t>
                      </a:r>
                      <a:endParaRPr lang="ru-RU" dirty="0"/>
                    </a:p>
                  </a:txBody>
                  <a:tcPr/>
                </a:tc>
                <a:tc>
                  <a:txBody>
                    <a:bodyPr/>
                    <a:lstStyle/>
                    <a:p>
                      <a:r>
                        <a:rPr lang="ru-RU" sz="1800" kern="1200" dirty="0" smtClean="0">
                          <a:solidFill>
                            <a:schemeClr val="dk1"/>
                          </a:solidFill>
                          <a:effectLst/>
                          <a:latin typeface="+mn-lt"/>
                          <a:ea typeface="+mn-ea"/>
                          <a:cs typeface="+mn-cs"/>
                        </a:rPr>
                        <a:t>Проводить доказательные рассуждения при решении задач, оценивать логическую правильность рассуждений, распознавать ошибочные заключения</a:t>
                      </a:r>
                      <a:endParaRPr lang="ru-RU" dirty="0"/>
                    </a:p>
                  </a:txBody>
                  <a:tcPr/>
                </a:tc>
                <a:tc>
                  <a:txBody>
                    <a:bodyPr/>
                    <a:lstStyle/>
                    <a:p>
                      <a:r>
                        <a:rPr lang="ru-RU" sz="1800" kern="1200" dirty="0" smtClean="0">
                          <a:solidFill>
                            <a:schemeClr val="dk1"/>
                          </a:solidFill>
                          <a:effectLst/>
                          <a:latin typeface="+mn-lt"/>
                          <a:ea typeface="+mn-ea"/>
                          <a:cs typeface="+mn-cs"/>
                        </a:rPr>
                        <a:t>Уметь выполнять действия с геометрическими фигурами, координатами и векторами. Проводить доказательные рассуждения при решении задач, оценивать логическую правильность рассуждений, распознавать ошибочные заключения</a:t>
                      </a:r>
                      <a:endParaRPr lang="ru-RU"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807289357"/>
              </p:ext>
            </p:extLst>
          </p:nvPr>
        </p:nvGraphicFramePr>
        <p:xfrm>
          <a:off x="395536" y="4941168"/>
          <a:ext cx="8198303" cy="914400"/>
        </p:xfrm>
        <a:graphic>
          <a:graphicData uri="http://schemas.openxmlformats.org/drawingml/2006/table">
            <a:tbl>
              <a:tblPr/>
              <a:tblGrid>
                <a:gridCol w="8198303"/>
              </a:tblGrid>
              <a:tr h="674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задание из второй части ОГЭ по математике включает в себя следующие разделы:</a:t>
                      </a:r>
                      <a:r>
                        <a:rPr lang="ru-RU" dirty="0" smtClean="0"/>
                        <a:t> </a:t>
                      </a:r>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3253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1998569893"/>
              </p:ext>
            </p:extLst>
          </p:nvPr>
        </p:nvGraphicFramePr>
        <p:xfrm>
          <a:off x="107504" y="0"/>
          <a:ext cx="9036495" cy="2743200"/>
        </p:xfrm>
        <a:graphic>
          <a:graphicData uri="http://schemas.openxmlformats.org/drawingml/2006/table">
            <a:tbl>
              <a:tblPr firstRow="1" bandRow="1">
                <a:tableStyleId>{5C22544A-7EE6-4342-B048-85BDC9FD1C3A}</a:tableStyleId>
              </a:tblPr>
              <a:tblGrid>
                <a:gridCol w="3012165"/>
                <a:gridCol w="3012165"/>
                <a:gridCol w="3012165"/>
              </a:tblGrid>
              <a:tr h="370840">
                <a:tc>
                  <a:txBody>
                    <a:bodyPr/>
                    <a:lstStyle/>
                    <a:p>
                      <a:r>
                        <a:rPr lang="ru-RU" sz="2000" dirty="0" smtClean="0">
                          <a:solidFill>
                            <a:schemeClr val="tx1"/>
                          </a:solidFill>
                        </a:rPr>
                        <a:t>№24</a:t>
                      </a:r>
                      <a:endParaRPr lang="ru-RU" sz="20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rPr>
                        <a:t>№25</a:t>
                      </a:r>
                    </a:p>
                    <a:p>
                      <a:endParaRPr lang="ru-RU" sz="20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rPr>
                        <a:t>№26</a:t>
                      </a:r>
                    </a:p>
                    <a:p>
                      <a:endParaRPr lang="ru-RU" sz="2000" dirty="0"/>
                    </a:p>
                  </a:txBody>
                  <a:tcPr>
                    <a:solidFill>
                      <a:schemeClr val="bg1"/>
                    </a:solidFill>
                  </a:tcPr>
                </a:tc>
              </a:tr>
              <a:tr h="370840">
                <a:tc>
                  <a:txBody>
                    <a:bodyPr/>
                    <a:lstStyle/>
                    <a:p>
                      <a:r>
                        <a:rPr lang="ru-RU" sz="1800" kern="1200" dirty="0" smtClean="0">
                          <a:solidFill>
                            <a:schemeClr val="dk1"/>
                          </a:solidFill>
                          <a:effectLst/>
                          <a:latin typeface="+mn-lt"/>
                          <a:ea typeface="+mn-ea"/>
                          <a:cs typeface="+mn-cs"/>
                        </a:rPr>
                        <a:t>1.</a:t>
                      </a:r>
                      <a:r>
                        <a:rPr lang="ru-RU" sz="1800" b="1" kern="1200" dirty="0" smtClean="0">
                          <a:solidFill>
                            <a:schemeClr val="dk1"/>
                          </a:solidFill>
                          <a:effectLst/>
                          <a:latin typeface="+mn-lt"/>
                          <a:ea typeface="+mn-ea"/>
                          <a:cs typeface="+mn-cs"/>
                        </a:rPr>
                        <a:t> Окружности;</a:t>
                      </a:r>
                      <a:endParaRPr lang="ru-RU" sz="1800"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2. Углы;</a:t>
                      </a:r>
                      <a:endParaRPr lang="ru-RU" sz="1800"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3.Четырехугольники;</a:t>
                      </a:r>
                      <a:endParaRPr lang="ru-RU" sz="1800" kern="1200" dirty="0" smtClean="0">
                        <a:solidFill>
                          <a:schemeClr val="dk1"/>
                        </a:solidFill>
                        <a:effectLst/>
                        <a:latin typeface="+mn-lt"/>
                        <a:ea typeface="+mn-ea"/>
                        <a:cs typeface="+mn-cs"/>
                      </a:endParaRPr>
                    </a:p>
                    <a:p>
                      <a:pPr fontAlgn="base"/>
                      <a:r>
                        <a:rPr lang="ru-RU" sz="1800" b="1" kern="1200" dirty="0" smtClean="0">
                          <a:solidFill>
                            <a:schemeClr val="dk1"/>
                          </a:solidFill>
                          <a:effectLst/>
                          <a:latin typeface="+mn-lt"/>
                          <a:ea typeface="+mn-ea"/>
                          <a:cs typeface="+mn-cs"/>
                        </a:rPr>
                        <a:t>4. Треугольники.</a:t>
                      </a:r>
                      <a:endParaRPr lang="ru-RU" sz="1800" kern="1200" dirty="0" smtClean="0">
                        <a:solidFill>
                          <a:schemeClr val="dk1"/>
                        </a:solidFill>
                        <a:effectLst/>
                        <a:latin typeface="+mn-lt"/>
                        <a:ea typeface="+mn-ea"/>
                        <a:cs typeface="+mn-cs"/>
                      </a:endParaRPr>
                    </a:p>
                    <a:p>
                      <a:endParaRPr lang="ru-RU" sz="1800" dirty="0"/>
                    </a:p>
                  </a:txBody>
                  <a:tcPr/>
                </a:tc>
                <a:tc>
                  <a:txBody>
                    <a:bodyPr/>
                    <a:lstStyle/>
                    <a:p>
                      <a:r>
                        <a:rPr lang="ru-RU" sz="1800" b="1" kern="1200" dirty="0" smtClean="0">
                          <a:solidFill>
                            <a:schemeClr val="dk1"/>
                          </a:solidFill>
                          <a:effectLst/>
                          <a:latin typeface="+mn-lt"/>
                          <a:ea typeface="+mn-ea"/>
                          <a:cs typeface="+mn-cs"/>
                        </a:rPr>
                        <a:t>1. Окружности и их элементы;</a:t>
                      </a:r>
                      <a:endParaRPr lang="ru-RU" sz="1800"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2. Треугольники и их элементы;</a:t>
                      </a:r>
                      <a:endParaRPr lang="ru-RU" sz="1800"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3.Четырехугольники и их элементы.</a:t>
                      </a:r>
                      <a:r>
                        <a:rPr lang="ru-RU" sz="1800" kern="1200" dirty="0" smtClean="0">
                          <a:solidFill>
                            <a:schemeClr val="dk1"/>
                          </a:solidFill>
                          <a:effectLst/>
                          <a:latin typeface="+mn-lt"/>
                          <a:ea typeface="+mn-ea"/>
                          <a:cs typeface="+mn-cs"/>
                        </a:rPr>
                        <a:t> </a:t>
                      </a:r>
                    </a:p>
                    <a:p>
                      <a:endParaRPr lang="ru-RU" sz="2000" dirty="0"/>
                    </a:p>
                  </a:txBody>
                  <a:tcPr/>
                </a:tc>
                <a:tc>
                  <a:txBody>
                    <a:bodyPr/>
                    <a:lstStyle/>
                    <a:p>
                      <a:r>
                        <a:rPr lang="ru-RU" sz="1800" b="1" kern="1200" dirty="0" smtClean="0">
                          <a:solidFill>
                            <a:schemeClr val="dk1"/>
                          </a:solidFill>
                          <a:effectLst/>
                          <a:latin typeface="+mn-lt"/>
                          <a:ea typeface="+mn-ea"/>
                          <a:cs typeface="+mn-cs"/>
                        </a:rPr>
                        <a:t>1. Треугольники;</a:t>
                      </a:r>
                      <a:endParaRPr lang="ru-RU" sz="1800"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2.Четырехугольники;</a:t>
                      </a:r>
                      <a:endParaRPr lang="ru-RU" sz="1800"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3. Окружности;</a:t>
                      </a:r>
                      <a:endParaRPr lang="ru-RU" sz="1800"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4. Комбинация многоугольников и окружностей.</a:t>
                      </a:r>
                      <a:r>
                        <a:rPr lang="ru-RU" sz="1800" kern="1200" dirty="0" smtClean="0">
                          <a:solidFill>
                            <a:schemeClr val="dk1"/>
                          </a:solidFill>
                          <a:effectLst/>
                          <a:latin typeface="+mn-lt"/>
                          <a:ea typeface="+mn-ea"/>
                          <a:cs typeface="+mn-cs"/>
                        </a:rPr>
                        <a:t> </a:t>
                      </a:r>
                    </a:p>
                    <a:p>
                      <a:endParaRPr lang="ru-RU" sz="2000" dirty="0"/>
                    </a:p>
                  </a:txBody>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4226110976"/>
              </p:ext>
            </p:extLst>
          </p:nvPr>
        </p:nvGraphicFramePr>
        <p:xfrm>
          <a:off x="94268" y="3318235"/>
          <a:ext cx="8927184" cy="3383280"/>
        </p:xfrm>
        <a:graphic>
          <a:graphicData uri="http://schemas.openxmlformats.org/drawingml/2006/table">
            <a:tbl>
              <a:tblPr/>
              <a:tblGrid>
                <a:gridCol w="8927184"/>
              </a:tblGrid>
              <a:tr h="3289955">
                <a:tc>
                  <a:txBody>
                    <a:bodyPr/>
                    <a:lstStyle/>
                    <a:p>
                      <a:r>
                        <a:rPr lang="ru-RU" sz="1800" kern="1200" dirty="0" smtClean="0">
                          <a:solidFill>
                            <a:schemeClr val="tx1"/>
                          </a:solidFill>
                          <a:effectLst/>
                          <a:latin typeface="+mn-lt"/>
                          <a:ea typeface="+mn-ea"/>
                          <a:cs typeface="+mn-cs"/>
                        </a:rPr>
                        <a:t>задание 26 – геометрическое, высокого уровня сложности, оно требует свободного владения материалом и довольно высокого уровня математического развития. Рассчитано это задание на выпускников, изучавших математику более основательно, чем в рамках пятичасового курса, – это, например, углубленный курс математики, элективные курсы в ходе </a:t>
                      </a:r>
                      <a:r>
                        <a:rPr lang="ru-RU" sz="1800" kern="1200" dirty="0" err="1" smtClean="0">
                          <a:solidFill>
                            <a:schemeClr val="tx1"/>
                          </a:solidFill>
                          <a:effectLst/>
                          <a:latin typeface="+mn-lt"/>
                          <a:ea typeface="+mn-ea"/>
                          <a:cs typeface="+mn-cs"/>
                        </a:rPr>
                        <a:t>предпрофильной</a:t>
                      </a:r>
                      <a:r>
                        <a:rPr lang="ru-RU" sz="1800" kern="1200" dirty="0" smtClean="0">
                          <a:solidFill>
                            <a:schemeClr val="tx1"/>
                          </a:solidFill>
                          <a:effectLst/>
                          <a:latin typeface="+mn-lt"/>
                          <a:ea typeface="+mn-ea"/>
                          <a:cs typeface="+mn-cs"/>
                        </a:rPr>
                        <a:t> подготовки, математические кружки и пр. Хотя эти задания не выходят за рамки содержания, предусмотренного стандартом основной школы, при их выполнении выпускник должен продемонстрировать владение довольно широким набором некоторых специальных приемов (выполнения преобразований, решения уравнений, систем уравнений), проявить некоторые элементарные умения исследовательского характера.</a:t>
                      </a:r>
                    </a:p>
                    <a:p>
                      <a:r>
                        <a:rPr lang="ru-RU" sz="1800" b="1" kern="1200" dirty="0" smtClean="0">
                          <a:solidFill>
                            <a:schemeClr val="tx1"/>
                          </a:solidFill>
                          <a:effectLst/>
                          <a:latin typeface="+mn-lt"/>
                          <a:ea typeface="+mn-ea"/>
                          <a:cs typeface="+mn-cs"/>
                        </a:rPr>
                        <a:t/>
                      </a:r>
                      <a:br>
                        <a:rPr lang="ru-RU" sz="1800" b="1" kern="1200" dirty="0" smtClean="0">
                          <a:solidFill>
                            <a:schemeClr val="tx1"/>
                          </a:solidFill>
                          <a:effectLst/>
                          <a:latin typeface="+mn-lt"/>
                          <a:ea typeface="+mn-ea"/>
                          <a:cs typeface="+mn-cs"/>
                        </a:rPr>
                      </a:b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8600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143000"/>
          </a:xfrm>
          <a:solidFill>
            <a:schemeClr val="bg1"/>
          </a:solidFill>
        </p:spPr>
        <p:txBody>
          <a:bodyPr>
            <a:normAutofit/>
          </a:bodyPr>
          <a:lstStyle/>
          <a:p>
            <a:r>
              <a:rPr lang="ru-RU" sz="2400" dirty="0" smtClean="0">
                <a:solidFill>
                  <a:srgbClr val="FF0000"/>
                </a:solidFill>
              </a:rPr>
              <a:t>Критерии оценки выполнения </a:t>
            </a:r>
            <a:br>
              <a:rPr lang="ru-RU" sz="2400" dirty="0" smtClean="0">
                <a:solidFill>
                  <a:srgbClr val="FF0000"/>
                </a:solidFill>
              </a:rPr>
            </a:br>
            <a:r>
              <a:rPr lang="ru-RU" sz="2400" dirty="0" smtClean="0">
                <a:solidFill>
                  <a:srgbClr val="FF0000"/>
                </a:solidFill>
              </a:rPr>
              <a:t>задания №24</a:t>
            </a:r>
            <a:endParaRPr lang="ru-RU" sz="2400" dirty="0">
              <a:solidFill>
                <a:srgbClr val="FF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62160411"/>
              </p:ext>
            </p:extLst>
          </p:nvPr>
        </p:nvGraphicFramePr>
        <p:xfrm>
          <a:off x="395536" y="1628800"/>
          <a:ext cx="7992888" cy="4449745"/>
        </p:xfrm>
        <a:graphic>
          <a:graphicData uri="http://schemas.openxmlformats.org/drawingml/2006/table">
            <a:tbl>
              <a:tblPr>
                <a:tableStyleId>{5C22544A-7EE6-4342-B048-85BDC9FD1C3A}</a:tableStyleId>
              </a:tblPr>
              <a:tblGrid>
                <a:gridCol w="864096"/>
                <a:gridCol w="7128792"/>
              </a:tblGrid>
              <a:tr h="878849">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Баллы</a:t>
                      </a:r>
                      <a:endParaRPr lang="ru-RU" sz="2000" dirty="0">
                        <a:effectLst/>
                        <a:latin typeface="Times New Roman" panose="02020603050405020304" pitchFamily="18" charset="0"/>
                        <a:ea typeface="Calibri"/>
                        <a:cs typeface="Times New Roman" panose="02020603050405020304" pitchFamily="18" charset="0"/>
                      </a:endParaRPr>
                    </a:p>
                  </a:txBody>
                  <a:tcPr marL="19050" marR="19050" marT="19050" marB="19050" anchor="ctr"/>
                </a:tc>
                <a:tc>
                  <a:txBody>
                    <a:bodyPr/>
                    <a:lstStyle/>
                    <a:p>
                      <a:pPr algn="ctr">
                        <a:spcAft>
                          <a:spcPts val="0"/>
                        </a:spcAft>
                      </a:pPr>
                      <a:r>
                        <a:rPr lang="ru-RU" sz="2000" dirty="0">
                          <a:effectLst/>
                          <a:latin typeface="Times New Roman" panose="02020603050405020304" pitchFamily="18" charset="0"/>
                          <a:cs typeface="Times New Roman" panose="02020603050405020304" pitchFamily="18" charset="0"/>
                        </a:rPr>
                        <a:t>Критерии оценки выполнения задания</a:t>
                      </a:r>
                      <a:endParaRPr lang="ru-RU" sz="2000" dirty="0">
                        <a:effectLst/>
                        <a:latin typeface="Times New Roman" panose="02020603050405020304" pitchFamily="18" charset="0"/>
                        <a:ea typeface="Calibri"/>
                        <a:cs typeface="Times New Roman" panose="02020603050405020304" pitchFamily="18" charset="0"/>
                      </a:endParaRPr>
                    </a:p>
                  </a:txBody>
                  <a:tcPr marL="19050" marR="19050" marT="19050" marB="19050" anchor="ctr"/>
                </a:tc>
              </a:tr>
              <a:tr h="465273">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2</a:t>
                      </a:r>
                      <a:endParaRPr lang="ru-RU" sz="2000">
                        <a:effectLst/>
                        <a:latin typeface="Times New Roman" panose="02020603050405020304" pitchFamily="18" charset="0"/>
                        <a:ea typeface="Calibri"/>
                        <a:cs typeface="Times New Roman" panose="02020603050405020304" pitchFamily="18" charset="0"/>
                      </a:endParaRPr>
                    </a:p>
                  </a:txBody>
                  <a:tcPr marL="19050" marR="19050" marT="19050" marB="19050" anchor="ctr"/>
                </a:tc>
                <a:tc>
                  <a:txBody>
                    <a:bodyPr/>
                    <a:lstStyle/>
                    <a:p>
                      <a:pPr>
                        <a:spcBef>
                          <a:spcPts val="120"/>
                        </a:spcBef>
                        <a:spcAft>
                          <a:spcPts val="120"/>
                        </a:spcAft>
                      </a:pPr>
                      <a:r>
                        <a:rPr lang="ru-RU" sz="2000" dirty="0">
                          <a:effectLst/>
                          <a:latin typeface="Times New Roman" panose="02020603050405020304" pitchFamily="18" charset="0"/>
                          <a:cs typeface="Times New Roman" panose="02020603050405020304" pitchFamily="18" charset="0"/>
                        </a:rPr>
                        <a:t>Получен верный обоснованный </a:t>
                      </a:r>
                      <a:r>
                        <a:rPr lang="ru-RU" sz="2000" dirty="0" smtClean="0">
                          <a:effectLst/>
                          <a:latin typeface="Times New Roman" panose="02020603050405020304" pitchFamily="18" charset="0"/>
                          <a:cs typeface="Times New Roman" panose="02020603050405020304" pitchFamily="18" charset="0"/>
                        </a:rPr>
                        <a:t>ответ</a:t>
                      </a:r>
                    </a:p>
                    <a:p>
                      <a:pPr>
                        <a:spcBef>
                          <a:spcPts val="120"/>
                        </a:spcBef>
                        <a:spcAft>
                          <a:spcPts val="120"/>
                        </a:spcAft>
                      </a:pPr>
                      <a:endParaRPr lang="ru-RU" sz="2000" dirty="0">
                        <a:effectLst/>
                        <a:latin typeface="Times New Roman" panose="02020603050405020304" pitchFamily="18" charset="0"/>
                        <a:ea typeface="Calibri"/>
                        <a:cs typeface="Times New Roman" panose="02020603050405020304" pitchFamily="18" charset="0"/>
                      </a:endParaRPr>
                    </a:p>
                  </a:txBody>
                  <a:tcPr marL="19050" marR="19050" marT="19050" marB="19050"/>
                </a:tc>
              </a:tr>
              <a:tr h="878849">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1</a:t>
                      </a:r>
                      <a:endParaRPr lang="ru-RU" sz="2000">
                        <a:effectLst/>
                        <a:latin typeface="Times New Roman" panose="02020603050405020304" pitchFamily="18" charset="0"/>
                        <a:ea typeface="Calibri"/>
                        <a:cs typeface="Times New Roman" panose="02020603050405020304" pitchFamily="18" charset="0"/>
                      </a:endParaRPr>
                    </a:p>
                  </a:txBody>
                  <a:tcPr marL="19050" marR="19050" marT="19050" marB="19050" anchor="ctr"/>
                </a:tc>
                <a:tc>
                  <a:txBody>
                    <a:bodyPr/>
                    <a:lstStyle/>
                    <a:p>
                      <a:pPr>
                        <a:spcAft>
                          <a:spcPts val="0"/>
                        </a:spcAft>
                      </a:pPr>
                      <a:r>
                        <a:rPr lang="ru-RU" sz="2000" dirty="0">
                          <a:effectLst/>
                          <a:latin typeface="Times New Roman" panose="02020603050405020304" pitchFamily="18" charset="0"/>
                          <a:cs typeface="Times New Roman" panose="02020603050405020304" pitchFamily="18" charset="0"/>
                        </a:rPr>
                        <a:t>При верных рассуждениях допущена вычислительная ошибка, возможно приведшая к неверному </a:t>
                      </a:r>
                      <a:r>
                        <a:rPr lang="ru-RU" sz="2000" dirty="0" smtClean="0">
                          <a:effectLst/>
                          <a:latin typeface="Times New Roman" panose="02020603050405020304" pitchFamily="18" charset="0"/>
                          <a:cs typeface="Times New Roman" panose="02020603050405020304" pitchFamily="18" charset="0"/>
                        </a:rPr>
                        <a:t>ответу</a:t>
                      </a:r>
                    </a:p>
                    <a:p>
                      <a:pPr>
                        <a:spcAft>
                          <a:spcPts val="0"/>
                        </a:spcAft>
                      </a:pPr>
                      <a:endParaRPr lang="ru-RU" sz="2000" dirty="0">
                        <a:effectLst/>
                        <a:latin typeface="Times New Roman" panose="02020603050405020304" pitchFamily="18" charset="0"/>
                        <a:ea typeface="Calibri"/>
                        <a:cs typeface="Times New Roman" panose="02020603050405020304" pitchFamily="18" charset="0"/>
                      </a:endParaRPr>
                    </a:p>
                  </a:txBody>
                  <a:tcPr marL="19050" marR="19050" marT="19050" marB="19050"/>
                </a:tc>
              </a:tr>
              <a:tr h="465273">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0</a:t>
                      </a:r>
                      <a:endParaRPr lang="ru-RU" sz="2000">
                        <a:effectLst/>
                        <a:latin typeface="Times New Roman" panose="02020603050405020304" pitchFamily="18" charset="0"/>
                        <a:ea typeface="Calibri"/>
                        <a:cs typeface="Times New Roman" panose="02020603050405020304" pitchFamily="18" charset="0"/>
                      </a:endParaRPr>
                    </a:p>
                  </a:txBody>
                  <a:tcPr marL="19050" marR="19050" marT="19050" marB="19050" anchor="ctr"/>
                </a:tc>
                <a:tc>
                  <a:txBody>
                    <a:bodyPr/>
                    <a:lstStyle/>
                    <a:p>
                      <a:pPr>
                        <a:spcBef>
                          <a:spcPts val="120"/>
                        </a:spcBef>
                        <a:spcAft>
                          <a:spcPts val="120"/>
                        </a:spcAft>
                      </a:pPr>
                      <a:r>
                        <a:rPr lang="ru-RU" sz="2000" dirty="0">
                          <a:effectLst/>
                          <a:latin typeface="Times New Roman" panose="02020603050405020304" pitchFamily="18" charset="0"/>
                          <a:cs typeface="Times New Roman" panose="02020603050405020304" pitchFamily="18" charset="0"/>
                        </a:rPr>
                        <a:t>Другие случаи, не соответствующие указанным </a:t>
                      </a:r>
                      <a:r>
                        <a:rPr lang="ru-RU" sz="2000" dirty="0" smtClean="0">
                          <a:effectLst/>
                          <a:latin typeface="Times New Roman" panose="02020603050405020304" pitchFamily="18" charset="0"/>
                          <a:cs typeface="Times New Roman" panose="02020603050405020304" pitchFamily="18" charset="0"/>
                        </a:rPr>
                        <a:t>критериям</a:t>
                      </a:r>
                    </a:p>
                    <a:p>
                      <a:pPr>
                        <a:spcBef>
                          <a:spcPts val="120"/>
                        </a:spcBef>
                        <a:spcAft>
                          <a:spcPts val="120"/>
                        </a:spcAft>
                      </a:pPr>
                      <a:endParaRPr lang="ru-RU" sz="2000" dirty="0">
                        <a:effectLst/>
                        <a:latin typeface="Times New Roman" panose="02020603050405020304" pitchFamily="18" charset="0"/>
                        <a:ea typeface="Calibri"/>
                        <a:cs typeface="Times New Roman" panose="02020603050405020304" pitchFamily="18" charset="0"/>
                      </a:endParaRPr>
                    </a:p>
                  </a:txBody>
                  <a:tcPr marL="19050" marR="19050" marT="19050" marB="19050"/>
                </a:tc>
              </a:tr>
              <a:tr h="1272196">
                <a:tc>
                  <a:txBody>
                    <a:bodyPr/>
                    <a:lstStyle/>
                    <a:p>
                      <a:pPr algn="ctr">
                        <a:spcAft>
                          <a:spcPts val="0"/>
                        </a:spcAft>
                      </a:pPr>
                      <a:r>
                        <a:rPr lang="ru-RU" sz="2000">
                          <a:effectLst/>
                          <a:latin typeface="Times New Roman" panose="02020603050405020304" pitchFamily="18" charset="0"/>
                          <a:cs typeface="Times New Roman" panose="02020603050405020304" pitchFamily="18" charset="0"/>
                        </a:rPr>
                        <a:t>2</a:t>
                      </a:r>
                      <a:endParaRPr lang="ru-RU" sz="2000">
                        <a:effectLst/>
                        <a:latin typeface="Times New Roman" panose="02020603050405020304" pitchFamily="18" charset="0"/>
                        <a:ea typeface="Calibri"/>
                        <a:cs typeface="Times New Roman" panose="02020603050405020304" pitchFamily="18" charset="0"/>
                      </a:endParaRPr>
                    </a:p>
                  </a:txBody>
                  <a:tcPr marL="19050" marR="19050" marT="19050" marB="19050" anchor="ctr"/>
                </a:tc>
                <a:tc>
                  <a:txBody>
                    <a:bodyPr/>
                    <a:lstStyle/>
                    <a:p>
                      <a:pPr>
                        <a:spcAft>
                          <a:spcPts val="0"/>
                        </a:spcAft>
                      </a:pPr>
                      <a:r>
                        <a:rPr lang="ru-RU" sz="2000" dirty="0">
                          <a:effectLst/>
                          <a:latin typeface="Times New Roman" panose="02020603050405020304" pitchFamily="18" charset="0"/>
                          <a:cs typeface="Times New Roman" panose="02020603050405020304" pitchFamily="18" charset="0"/>
                        </a:rPr>
                        <a:t>Максимальный балл</a:t>
                      </a:r>
                      <a:endParaRPr lang="ru-RU" sz="2000" dirty="0">
                        <a:effectLst/>
                        <a:latin typeface="Times New Roman" panose="02020603050405020304" pitchFamily="18" charset="0"/>
                        <a:ea typeface="Calibri"/>
                        <a:cs typeface="Times New Roman" panose="02020603050405020304" pitchFamily="18" charset="0"/>
                      </a:endParaRPr>
                    </a:p>
                  </a:txBody>
                  <a:tcPr marL="19050" marR="19050" marT="19050" marB="19050"/>
                </a:tc>
              </a:tr>
            </a:tbl>
          </a:graphicData>
        </a:graphic>
      </p:graphicFrame>
    </p:spTree>
    <p:extLst>
      <p:ext uri="{BB962C8B-B14F-4D97-AF65-F5344CB8AC3E}">
        <p14:creationId xmlns:p14="http://schemas.microsoft.com/office/powerpoint/2010/main" val="393629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784976" cy="1754326"/>
          </a:xfrm>
          <a:prstGeom prst="rect">
            <a:avLst/>
          </a:prstGeom>
        </p:spPr>
        <p:txBody>
          <a:bodyPr wrap="square">
            <a:spAutoFit/>
          </a:bodyPr>
          <a:lstStyle/>
          <a:p>
            <a:r>
              <a:rPr lang="ru-RU" b="1" dirty="0"/>
              <a:t>Пример 1.</a:t>
            </a:r>
            <a:endParaRPr lang="ru-RU" dirty="0"/>
          </a:p>
          <a:p>
            <a:r>
              <a:rPr lang="ru-RU" dirty="0"/>
              <a:t>Высота, опущенная из вершины ромба, делит противоположную сторону на отрезки равные 24 и 2, считая от вершины острого угла. Вычислите длину высоты ромба.</a:t>
            </a:r>
          </a:p>
          <a:p>
            <a:r>
              <a:rPr lang="ru-RU" dirty="0"/>
              <a:t>Ответ: 10</a:t>
            </a:r>
            <a:r>
              <a:rPr lang="ru-RU" dirty="0" smtClean="0"/>
              <a:t>.</a:t>
            </a:r>
          </a:p>
          <a:p>
            <a:endParaRPr lang="ru-RU" dirty="0" smtClean="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3529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787281921"/>
              </p:ext>
            </p:extLst>
          </p:nvPr>
        </p:nvGraphicFramePr>
        <p:xfrm>
          <a:off x="323528" y="5589240"/>
          <a:ext cx="8033663" cy="1188720"/>
        </p:xfrm>
        <a:graphic>
          <a:graphicData uri="http://schemas.openxmlformats.org/drawingml/2006/table">
            <a:tbl>
              <a:tblPr/>
              <a:tblGrid>
                <a:gridCol w="8033663"/>
              </a:tblGrid>
              <a:tr h="816693">
                <a:tc>
                  <a:txBody>
                    <a:bodyPr/>
                    <a:lstStyle/>
                    <a:p>
                      <a:r>
                        <a:rPr lang="ru-RU" sz="1800" b="1" i="1" kern="1200" dirty="0" smtClean="0">
                          <a:solidFill>
                            <a:schemeClr val="tx1"/>
                          </a:solidFill>
                          <a:effectLst/>
                          <a:latin typeface="+mn-lt"/>
                          <a:ea typeface="+mn-ea"/>
                          <a:cs typeface="+mn-cs"/>
                        </a:rPr>
                        <a:t>Комментарий</a:t>
                      </a:r>
                      <a:r>
                        <a:rPr lang="ru-RU" sz="1800" i="1" kern="1200" dirty="0" smtClean="0">
                          <a:solidFill>
                            <a:schemeClr val="tx1"/>
                          </a:solidFill>
                          <a:effectLst/>
                          <a:latin typeface="+mn-lt"/>
                          <a:ea typeface="+mn-ea"/>
                          <a:cs typeface="+mn-cs"/>
                        </a:rPr>
                        <a:t>.</a:t>
                      </a:r>
                      <a:r>
                        <a:rPr lang="ru-RU" sz="1800" kern="1200" dirty="0" smtClean="0">
                          <a:solidFill>
                            <a:schemeClr val="tx1"/>
                          </a:solidFill>
                          <a:effectLst/>
                          <a:latin typeface="+mn-lt"/>
                          <a:ea typeface="+mn-ea"/>
                          <a:cs typeface="+mn-cs"/>
                        </a:rPr>
                        <a:t> </a:t>
                      </a:r>
                    </a:p>
                    <a:p>
                      <a:r>
                        <a:rPr lang="ru-RU" sz="1800" kern="1200" dirty="0" smtClean="0">
                          <a:solidFill>
                            <a:schemeClr val="tx1"/>
                          </a:solidFill>
                          <a:effectLst/>
                          <a:latin typeface="+mn-lt"/>
                          <a:ea typeface="+mn-ea"/>
                          <a:cs typeface="+mn-cs"/>
                        </a:rPr>
                        <a:t>Арифметическая ошибка под знаком корня.</a:t>
                      </a:r>
                    </a:p>
                    <a:p>
                      <a:r>
                        <a:rPr lang="ru-RU" sz="1800" b="1" kern="1200" dirty="0" smtClean="0">
                          <a:solidFill>
                            <a:schemeClr val="tx1"/>
                          </a:solidFill>
                          <a:effectLst/>
                          <a:latin typeface="+mn-lt"/>
                          <a:ea typeface="+mn-ea"/>
                          <a:cs typeface="+mn-cs"/>
                        </a:rPr>
                        <a:t>Оценка эксперта:</a:t>
                      </a:r>
                      <a:r>
                        <a:rPr lang="ru-RU" sz="1800" kern="1200" dirty="0" smtClean="0">
                          <a:solidFill>
                            <a:schemeClr val="tx1"/>
                          </a:solidFill>
                          <a:effectLst/>
                          <a:latin typeface="+mn-lt"/>
                          <a:ea typeface="+mn-ea"/>
                          <a:cs typeface="+mn-cs"/>
                        </a:rPr>
                        <a:t> 1</a:t>
                      </a:r>
                      <a:r>
                        <a:rPr lang="ru-RU" sz="1800" b="1" kern="1200" dirty="0" smtClean="0">
                          <a:solidFill>
                            <a:schemeClr val="tx1"/>
                          </a:solidFill>
                          <a:effectLst/>
                          <a:latin typeface="+mn-lt"/>
                          <a:ea typeface="+mn-ea"/>
                          <a:cs typeface="+mn-cs"/>
                        </a:rPr>
                        <a:t> балл.</a:t>
                      </a:r>
                      <a:endParaRPr lang="ru-RU" sz="1800" kern="1200" dirty="0" smtClean="0">
                        <a:solidFill>
                          <a:schemeClr val="tx1"/>
                        </a:solidFill>
                        <a:effectLst/>
                        <a:latin typeface="+mn-lt"/>
                        <a:ea typeface="+mn-ea"/>
                        <a:cs typeface="+mn-cs"/>
                      </a:endParaRPr>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66086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Рисунок 11"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28092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079923110"/>
              </p:ext>
            </p:extLst>
          </p:nvPr>
        </p:nvGraphicFramePr>
        <p:xfrm>
          <a:off x="276447" y="297712"/>
          <a:ext cx="8378455" cy="365760"/>
        </p:xfrm>
        <a:graphic>
          <a:graphicData uri="http://schemas.openxmlformats.org/drawingml/2006/table">
            <a:tbl>
              <a:tblPr/>
              <a:tblGrid>
                <a:gridCol w="8378455"/>
              </a:tblGrid>
              <a:tr h="297711">
                <a:tc>
                  <a:txBody>
                    <a:bodyPr/>
                    <a:lstStyle/>
                    <a:p>
                      <a:r>
                        <a:rPr lang="ru-RU" dirty="0" smtClean="0"/>
                        <a:t>Оценим задачу с тем же</a:t>
                      </a:r>
                      <a:r>
                        <a:rPr lang="ru-RU" baseline="0" dirty="0" smtClean="0"/>
                        <a:t> самым условием:</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76447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51310203"/>
              </p:ext>
            </p:extLst>
          </p:nvPr>
        </p:nvGraphicFramePr>
        <p:xfrm>
          <a:off x="323528" y="457200"/>
          <a:ext cx="8352928" cy="499730"/>
        </p:xfrm>
        <a:graphic>
          <a:graphicData uri="http://schemas.openxmlformats.org/drawingml/2006/table">
            <a:tbl>
              <a:tblPr/>
              <a:tblGrid>
                <a:gridCol w="8352928"/>
              </a:tblGrid>
              <a:tr h="499730">
                <a:tc>
                  <a:txBody>
                    <a:bodyPr/>
                    <a:lstStyle/>
                    <a:p>
                      <a:r>
                        <a:rPr lang="ru-RU" dirty="0" smtClean="0"/>
                        <a:t>Выявим недочеты и ошибки оформления данной задачи:</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088637774"/>
              </p:ext>
            </p:extLst>
          </p:nvPr>
        </p:nvGraphicFramePr>
        <p:xfrm>
          <a:off x="323528" y="1196752"/>
          <a:ext cx="8335926" cy="4902296"/>
        </p:xfrm>
        <a:graphic>
          <a:graphicData uri="http://schemas.openxmlformats.org/drawingml/2006/table">
            <a:tbl>
              <a:tblPr/>
              <a:tblGrid>
                <a:gridCol w="8335926"/>
              </a:tblGrid>
              <a:tr h="4536536">
                <a:tc>
                  <a:txBody>
                    <a:bodyPr/>
                    <a:lstStyle/>
                    <a:p>
                      <a:pPr marL="0" indent="0">
                        <a:buFontTx/>
                        <a:buNone/>
                      </a:pPr>
                      <a:r>
                        <a:rPr lang="ru-RU" sz="2000" dirty="0" smtClean="0"/>
                        <a:t>- в пункте 1 вместо сторон ромба указаны две его диагонали (ВД и АС);</a:t>
                      </a:r>
                    </a:p>
                    <a:p>
                      <a:pPr marL="0" indent="0">
                        <a:buFontTx/>
                        <a:buNone/>
                      </a:pPr>
                      <a:r>
                        <a:rPr lang="ru-RU" sz="2000" dirty="0" smtClean="0"/>
                        <a:t>- неверное  использование  данных задачи (по условию высота,</a:t>
                      </a:r>
                      <a:r>
                        <a:rPr lang="ru-RU" sz="2000" baseline="0" dirty="0" smtClean="0"/>
                        <a:t> </a:t>
                      </a:r>
                      <a:r>
                        <a:rPr lang="ru-RU" sz="2000" dirty="0" smtClean="0"/>
                        <a:t>опущенная из вершины ромба, делит противоположную сторону на отрезки равные 24 и 2), учащийся использует данные  24 и 1;</a:t>
                      </a:r>
                    </a:p>
                    <a:p>
                      <a:pPr marL="0" indent="0">
                        <a:buFontTx/>
                        <a:buNone/>
                      </a:pPr>
                      <a:r>
                        <a:rPr lang="ru-RU" sz="2000" dirty="0" smtClean="0"/>
                        <a:t>- неверно указан прямоугольный треугольник для нахождения катета АН (необходимо рассматривать </a:t>
                      </a:r>
                      <a:r>
                        <a:rPr lang="el-GR" sz="2000" dirty="0" smtClean="0"/>
                        <a:t>Δ</a:t>
                      </a:r>
                      <a:r>
                        <a:rPr lang="ru-RU" sz="2000" dirty="0" smtClean="0"/>
                        <a:t> АНД, а учащийся рассматривает </a:t>
                      </a:r>
                      <a:r>
                        <a:rPr lang="el-GR" sz="2000" dirty="0" smtClean="0"/>
                        <a:t>Δ</a:t>
                      </a:r>
                      <a:r>
                        <a:rPr lang="ru-RU" sz="2000" dirty="0" smtClean="0"/>
                        <a:t> АНС);</a:t>
                      </a:r>
                    </a:p>
                    <a:p>
                      <a:pPr marL="0" indent="0">
                        <a:buFontTx/>
                        <a:buNone/>
                      </a:pPr>
                      <a:r>
                        <a:rPr lang="ru-RU" sz="2000" dirty="0" smtClean="0"/>
                        <a:t>-допущена</a:t>
                      </a:r>
                      <a:r>
                        <a:rPr lang="ru-RU" sz="2000" baseline="0" dirty="0" smtClean="0"/>
                        <a:t> </a:t>
                      </a:r>
                      <a:r>
                        <a:rPr lang="ru-RU" sz="2000" dirty="0" smtClean="0"/>
                        <a:t>ошибка при нахождении  арифметического квадратного корня из 49;</a:t>
                      </a:r>
                    </a:p>
                    <a:p>
                      <a:pPr marL="0" indent="0">
                        <a:buFontTx/>
                        <a:buNone/>
                      </a:pPr>
                      <a:endParaRPr lang="ru-RU" sz="2000" dirty="0" smtClean="0"/>
                    </a:p>
                    <a:p>
                      <a:pPr marL="285750" indent="-285750">
                        <a:buFontTx/>
                        <a:buChar char="-"/>
                      </a:pPr>
                      <a:endParaRPr lang="ru-RU" sz="2000" dirty="0" smtClean="0"/>
                    </a:p>
                    <a:p>
                      <a:pPr marL="285750" indent="-285750">
                        <a:buFontTx/>
                        <a:buChar char="-"/>
                      </a:pPr>
                      <a:endParaRPr lang="ru-RU" sz="2000" dirty="0" smtClean="0"/>
                    </a:p>
                    <a:p>
                      <a:pPr marL="285750" indent="-285750">
                        <a:buFontTx/>
                        <a:buChar char="-"/>
                      </a:pPr>
                      <a:endParaRPr lang="ru-RU" dirty="0" smtClean="0"/>
                    </a:p>
                    <a:p>
                      <a:pPr marL="285750" indent="-285750">
                        <a:buFontTx/>
                        <a:buChar char="-"/>
                      </a:pPr>
                      <a:endParaRPr lang="ru-RU" dirty="0" smtClean="0"/>
                    </a:p>
                    <a:p>
                      <a:pPr marL="285750" indent="-285750">
                        <a:buFontTx/>
                        <a:buChar char="-"/>
                      </a:pP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57032">
                <a:tc>
                  <a:txBody>
                    <a:bodyPr/>
                    <a:lstStyle/>
                    <a:p>
                      <a:pPr marL="285750" indent="-285750">
                        <a:buFontTx/>
                        <a:buChar char="-"/>
                      </a:pP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6287"/>
          <a:stretch/>
        </p:blipFill>
        <p:spPr bwMode="auto">
          <a:xfrm>
            <a:off x="431800" y="3861048"/>
            <a:ext cx="2268000" cy="28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6"/>
          <p:cNvGraphicFramePr>
            <a:graphicFrameLocks noGrp="1"/>
          </p:cNvGraphicFramePr>
          <p:nvPr>
            <p:extLst>
              <p:ext uri="{D42A27DB-BD31-4B8C-83A1-F6EECF244321}">
                <p14:modId xmlns:p14="http://schemas.microsoft.com/office/powerpoint/2010/main" val="3667926045"/>
              </p:ext>
            </p:extLst>
          </p:nvPr>
        </p:nvGraphicFramePr>
        <p:xfrm>
          <a:off x="2699800" y="3933056"/>
          <a:ext cx="5961888" cy="1800200"/>
        </p:xfrm>
        <a:graphic>
          <a:graphicData uri="http://schemas.openxmlformats.org/drawingml/2006/table">
            <a:tbl>
              <a:tblPr/>
              <a:tblGrid>
                <a:gridCol w="5961888"/>
              </a:tblGrid>
              <a:tr h="1800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effectLst/>
                          <a:latin typeface="+mn-lt"/>
                          <a:ea typeface="+mn-ea"/>
                          <a:cs typeface="+mn-cs"/>
                        </a:rPr>
                        <a:t>Оценка эксперта: __</a:t>
                      </a:r>
                      <a:r>
                        <a:rPr lang="ru-RU" sz="1800" b="1" kern="1200" dirty="0" smtClean="0">
                          <a:solidFill>
                            <a:srgbClr val="FF0000"/>
                          </a:solidFill>
                          <a:effectLst/>
                          <a:latin typeface="+mn-lt"/>
                          <a:ea typeface="+mn-ea"/>
                          <a:cs typeface="+mn-cs"/>
                        </a:rPr>
                        <a:t>?</a:t>
                      </a:r>
                      <a:r>
                        <a:rPr lang="ru-RU" sz="1800" b="1" kern="1200" dirty="0" smtClean="0">
                          <a:solidFill>
                            <a:schemeClr val="tx1"/>
                          </a:solidFill>
                          <a:effectLst/>
                          <a:latin typeface="+mn-lt"/>
                          <a:ea typeface="+mn-ea"/>
                          <a:cs typeface="+mn-cs"/>
                        </a:rPr>
                        <a:t>__________________</a:t>
                      </a:r>
                      <a:endParaRPr lang="ru-RU" sz="1800" kern="1200" dirty="0" smtClean="0">
                        <a:solidFill>
                          <a:schemeClr val="tx1"/>
                        </a:solidFill>
                        <a:effectLst/>
                        <a:latin typeface="+mn-lt"/>
                        <a:ea typeface="+mn-ea"/>
                        <a:cs typeface="+mn-cs"/>
                      </a:endParaRPr>
                    </a:p>
                    <a:p>
                      <a:r>
                        <a:rPr lang="ru-RU" dirty="0" smtClean="0"/>
                        <a:t>А</a:t>
                      </a:r>
                      <a:r>
                        <a:rPr lang="ru-RU" baseline="0" dirty="0" smtClean="0"/>
                        <a:t> как бы Вы оценили эту работу согласно критериям? </a:t>
                      </a:r>
                    </a:p>
                    <a:p>
                      <a:r>
                        <a:rPr lang="ru-RU" baseline="0" dirty="0" smtClean="0"/>
                        <a:t>Ответ на этот вопрос однозначный: </a:t>
                      </a:r>
                      <a:r>
                        <a:rPr lang="ru-RU" b="1" baseline="0" dirty="0" smtClean="0"/>
                        <a:t>0 баллов.</a:t>
                      </a:r>
                    </a:p>
                    <a:p>
                      <a:r>
                        <a:rPr lang="ru-RU" b="0" dirty="0" smtClean="0"/>
                        <a:t>Данное решение не соответствует ни одному из указанных критериев 1 и 2.</a:t>
                      </a:r>
                      <a:endParaRPr lang="ru-RU" b="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49046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35"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935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1609</Words>
  <Application>Microsoft Office PowerPoint</Application>
  <PresentationFormat>Экран (4:3)</PresentationFormat>
  <Paragraphs>173</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Специфика решений задач второй части.</vt:lpstr>
      <vt:lpstr>Общие подходы к проверке и оценке выполнения заданий с развернутым ответом.</vt:lpstr>
      <vt:lpstr>Проверяемые элементы содержания / умения</vt:lpstr>
      <vt:lpstr>Презентация PowerPoint</vt:lpstr>
      <vt:lpstr>Критерии оценки выполнения  задания №24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МАОУ СОШ №4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Специфика решений задач второй части.</dc:title>
  <dc:creator>Teacher</dc:creator>
  <cp:lastModifiedBy>Teacher</cp:lastModifiedBy>
  <cp:revision>30</cp:revision>
  <dcterms:created xsi:type="dcterms:W3CDTF">2018-12-24T15:38:56Z</dcterms:created>
  <dcterms:modified xsi:type="dcterms:W3CDTF">2018-12-25T17:48:12Z</dcterms:modified>
</cp:coreProperties>
</file>